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0"/>
  </p:notesMasterIdLst>
  <p:sldIdLst>
    <p:sldId id="256" r:id="rId2"/>
    <p:sldId id="257" r:id="rId3"/>
    <p:sldId id="262" r:id="rId4"/>
    <p:sldId id="260" r:id="rId5"/>
    <p:sldId id="308" r:id="rId6"/>
    <p:sldId id="309" r:id="rId7"/>
    <p:sldId id="311" r:id="rId8"/>
    <p:sldId id="310" r:id="rId9"/>
    <p:sldId id="312" r:id="rId10"/>
    <p:sldId id="313" r:id="rId11"/>
    <p:sldId id="268" r:id="rId12"/>
    <p:sldId id="307" r:id="rId13"/>
    <p:sldId id="316" r:id="rId14"/>
    <p:sldId id="263" r:id="rId15"/>
    <p:sldId id="264" r:id="rId16"/>
    <p:sldId id="318" r:id="rId17"/>
    <p:sldId id="319" r:id="rId18"/>
    <p:sldId id="266" r:id="rId19"/>
    <p:sldId id="267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31"/>
      <p:bold r:id="rId32"/>
    </p:embeddedFont>
    <p:embeddedFont>
      <p:font typeface="Fira Code Light" panose="020B0809050000020004" pitchFamily="49" charset="0"/>
      <p:regular r:id="rId33"/>
      <p:bold r:id="rId34"/>
    </p:embeddedFont>
    <p:embeddedFont>
      <p:font typeface="Livvic" pitchFamily="2" charset="0"/>
      <p:regular r:id="rId35"/>
      <p:bold r:id="rId36"/>
      <p:italic r:id="rId37"/>
      <p:boldItalic r:id="rId38"/>
    </p:embeddedFont>
    <p:embeddedFont>
      <p:font typeface="Oswald" panose="00000500000000000000" pitchFamily="2" charset="0"/>
      <p:regular r:id="rId39"/>
      <p:bold r:id="rId40"/>
    </p:embeddedFont>
    <p:embeddedFont>
      <p:font typeface="Roboto Condensed Light" panose="02000000000000000000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83D"/>
    <a:srgbClr val="1C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87FDC5-E56C-49F1-877A-604F93A9913B}">
  <a:tblStyle styleId="{7287FDC5-E56C-49F1-877A-604F93A991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>
        <p:scale>
          <a:sx n="66" d="100"/>
          <a:sy n="66" d="100"/>
        </p:scale>
        <p:origin x="1421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250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5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982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082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63248dfc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63248dfcf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78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434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767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21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663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01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455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4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06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28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94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025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65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7011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696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7595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AutoNum type="arabicPeriod"/>
              <a:defRPr sz="11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  <p:sldLayoutId id="2147483658" r:id="rId7"/>
    <p:sldLayoutId id="2147483667" r:id="rId8"/>
    <p:sldLayoutId id="2147483671" r:id="rId9"/>
    <p:sldLayoutId id="2147483672" r:id="rId10"/>
    <p:sldLayoutId id="2147483673" r:id="rId11"/>
    <p:sldLayoutId id="2147483679" r:id="rId12"/>
    <p:sldLayoutId id="2147483680" r:id="rId13"/>
    <p:sldLayoutId id="2147483683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openxmlformats.org/officeDocument/2006/relationships/slide" Target="slide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.xml"/><Relationship Id="rId4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4.xml"/><Relationship Id="rId7" Type="http://schemas.microsoft.com/office/2007/relationships/hdphoto" Target="../media/hdphoto2.wdp"/><Relationship Id="rId12" Type="http://schemas.openxmlformats.org/officeDocument/2006/relationships/slide" Target="slide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.xml"/><Relationship Id="rId4" Type="http://schemas.openxmlformats.org/officeDocument/2006/relationships/slide" Target="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5" Type="http://schemas.openxmlformats.org/officeDocument/2006/relationships/image" Target="../media/image7.png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0.png"/><Relationship Id="rId4" Type="http://schemas.openxmlformats.org/officeDocument/2006/relationships/slide" Target="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1.png"/><Relationship Id="rId4" Type="http://schemas.openxmlformats.org/officeDocument/2006/relationships/slide" Target="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2.png"/><Relationship Id="rId4" Type="http://schemas.openxmlformats.org/officeDocument/2006/relationships/slide" Target="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4.png"/><Relationship Id="rId4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5.png"/><Relationship Id="rId4" Type="http://schemas.openxmlformats.org/officeDocument/2006/relationships/slide" Target="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16.png"/><Relationship Id="rId4" Type="http://schemas.openxmlformats.org/officeDocument/2006/relationships/slide" Target="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4.xml"/><Relationship Id="rId7" Type="http://schemas.microsoft.com/office/2007/relationships/hdphoto" Target="../media/hdphoto2.wdp"/><Relationship Id="rId12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" Target="slide1.xml"/><Relationship Id="rId7" Type="http://schemas.microsoft.com/office/2007/relationships/hdphoto" Target="../media/hdphoto3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3.xml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Oswald" panose="00000500000000000000" pitchFamily="2" charset="0"/>
              </a:rPr>
              <a:t>&lt;</a:t>
            </a:r>
            <a:r>
              <a:rPr lang="vi-VN" sz="3200" b="1">
                <a:latin typeface="Oswald" panose="00000500000000000000" pitchFamily="2" charset="0"/>
              </a:rPr>
              <a:t>BÁO </a:t>
            </a:r>
            <a:r>
              <a:rPr lang="vi-VN" sz="3200" b="1" dirty="0">
                <a:latin typeface="Oswald" panose="00000500000000000000" pitchFamily="2" charset="0"/>
              </a:rPr>
              <a:t>CÁO BÀI TẬP LỚN</a:t>
            </a:r>
            <a:br>
              <a:rPr lang="vi-VN" sz="3200" b="1" dirty="0">
                <a:latin typeface="Oswald" panose="00000500000000000000" pitchFamily="2" charset="0"/>
              </a:rPr>
            </a:br>
            <a:r>
              <a:rPr lang="vi-VN" sz="3200" b="1">
                <a:latin typeface="Oswald" panose="00000500000000000000" pitchFamily="2" charset="0"/>
              </a:rPr>
              <a:t>NHÓM 6</a:t>
            </a:r>
            <a:r>
              <a:rPr lang="en-US" sz="3200" b="1">
                <a:latin typeface="Oswald" panose="00000500000000000000" pitchFamily="2" charset="0"/>
              </a:rPr>
              <a:t>/&gt;</a:t>
            </a:r>
            <a:endParaRPr sz="3200" dirty="0"/>
          </a:p>
        </p:txBody>
      </p:sp>
      <p:sp>
        <p:nvSpPr>
          <p:cNvPr id="401" name="Google Shape;401;p31"/>
          <p:cNvSpPr/>
          <p:nvPr/>
        </p:nvSpPr>
        <p:spPr>
          <a:xfrm>
            <a:off x="6466110" y="3298356"/>
            <a:ext cx="426300" cy="396873"/>
          </a:xfrm>
          <a:custGeom>
            <a:avLst/>
            <a:gdLst/>
            <a:ahLst/>
            <a:cxnLst/>
            <a:rect l="l" t="t" r="r" b="b"/>
            <a:pathLst>
              <a:path w="17167" h="15982" extrusionOk="0">
                <a:moveTo>
                  <a:pt x="1" y="0"/>
                </a:moveTo>
                <a:lnTo>
                  <a:pt x="1" y="15982"/>
                </a:lnTo>
                <a:lnTo>
                  <a:pt x="17167" y="15982"/>
                </a:lnTo>
                <a:lnTo>
                  <a:pt x="17167" y="0"/>
                </a:lnTo>
                <a:close/>
              </a:path>
            </a:pathLst>
          </a:cu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6346264" y="3665446"/>
            <a:ext cx="666008" cy="37249"/>
          </a:xfrm>
          <a:custGeom>
            <a:avLst/>
            <a:gdLst/>
            <a:ahLst/>
            <a:cxnLst/>
            <a:rect l="l" t="t" r="r" b="b"/>
            <a:pathLst>
              <a:path w="26820" h="1500" extrusionOk="0">
                <a:moveTo>
                  <a:pt x="938" y="1"/>
                </a:moveTo>
                <a:cubicBezTo>
                  <a:pt x="423" y="1"/>
                  <a:pt x="0" y="418"/>
                  <a:pt x="0" y="938"/>
                </a:cubicBezTo>
                <a:lnTo>
                  <a:pt x="0" y="1500"/>
                </a:lnTo>
                <a:lnTo>
                  <a:pt x="26819" y="1500"/>
                </a:lnTo>
                <a:lnTo>
                  <a:pt x="26819" y="938"/>
                </a:lnTo>
                <a:cubicBezTo>
                  <a:pt x="26819" y="418"/>
                  <a:pt x="26397" y="1"/>
                  <a:pt x="258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6466110" y="3303326"/>
            <a:ext cx="426300" cy="126596"/>
          </a:xfrm>
          <a:custGeom>
            <a:avLst/>
            <a:gdLst/>
            <a:ahLst/>
            <a:cxnLst/>
            <a:rect l="l" t="t" r="r" b="b"/>
            <a:pathLst>
              <a:path w="17167" h="5098" extrusionOk="0">
                <a:moveTo>
                  <a:pt x="1" y="0"/>
                </a:moveTo>
                <a:lnTo>
                  <a:pt x="1" y="1156"/>
                </a:lnTo>
                <a:lnTo>
                  <a:pt x="17167" y="5097"/>
                </a:lnTo>
                <a:lnTo>
                  <a:pt x="17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5567189" y="3097292"/>
            <a:ext cx="2224098" cy="218476"/>
          </a:xfrm>
          <a:custGeom>
            <a:avLst/>
            <a:gdLst/>
            <a:ahLst/>
            <a:cxnLst/>
            <a:rect l="l" t="t" r="r" b="b"/>
            <a:pathLst>
              <a:path w="89564" h="8798" extrusionOk="0">
                <a:moveTo>
                  <a:pt x="0" y="1"/>
                </a:moveTo>
                <a:lnTo>
                  <a:pt x="0" y="6435"/>
                </a:lnTo>
                <a:cubicBezTo>
                  <a:pt x="0" y="7739"/>
                  <a:pt x="1057" y="8797"/>
                  <a:pt x="2361" y="8797"/>
                </a:cubicBezTo>
                <a:lnTo>
                  <a:pt x="87208" y="8797"/>
                </a:lnTo>
                <a:cubicBezTo>
                  <a:pt x="88507" y="8797"/>
                  <a:pt x="89564" y="7739"/>
                  <a:pt x="89564" y="6435"/>
                </a:cubicBezTo>
                <a:lnTo>
                  <a:pt x="89564" y="1"/>
                </a:lnTo>
                <a:close/>
              </a:path>
            </a:pathLst>
          </a:cu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5567189" y="1818088"/>
            <a:ext cx="2224161" cy="1289166"/>
          </a:xfrm>
          <a:custGeom>
            <a:avLst/>
            <a:gdLst/>
            <a:ahLst/>
            <a:cxnLst/>
            <a:rect l="l" t="t" r="r" b="b"/>
            <a:pathLst>
              <a:path w="89564" h="51913" extrusionOk="0">
                <a:moveTo>
                  <a:pt x="2361" y="1"/>
                </a:moveTo>
                <a:cubicBezTo>
                  <a:pt x="1057" y="1"/>
                  <a:pt x="0" y="1059"/>
                  <a:pt x="0" y="2357"/>
                </a:cubicBezTo>
                <a:lnTo>
                  <a:pt x="0" y="51913"/>
                </a:lnTo>
                <a:lnTo>
                  <a:pt x="89564" y="51913"/>
                </a:lnTo>
                <a:lnTo>
                  <a:pt x="89564" y="2357"/>
                </a:lnTo>
                <a:cubicBezTo>
                  <a:pt x="89564" y="1059"/>
                  <a:pt x="88507" y="1"/>
                  <a:pt x="87208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5626516" y="1871380"/>
            <a:ext cx="2105483" cy="1171978"/>
          </a:xfrm>
          <a:custGeom>
            <a:avLst/>
            <a:gdLst/>
            <a:ahLst/>
            <a:cxnLst/>
            <a:rect l="l" t="t" r="r" b="b"/>
            <a:pathLst>
              <a:path w="84785" h="47194" extrusionOk="0">
                <a:moveTo>
                  <a:pt x="1" y="0"/>
                </a:moveTo>
                <a:lnTo>
                  <a:pt x="1" y="47193"/>
                </a:lnTo>
                <a:lnTo>
                  <a:pt x="84785" y="47193"/>
                </a:lnTo>
                <a:lnTo>
                  <a:pt x="84785" y="0"/>
                </a:lnTo>
                <a:close/>
              </a:path>
            </a:pathLst>
          </a:custGeom>
          <a:gradFill>
            <a:gsLst>
              <a:gs pos="0">
                <a:srgbClr val="80DFFF"/>
              </a:gs>
              <a:gs pos="100000">
                <a:srgbClr val="318FFA">
                  <a:alpha val="71764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5719418" y="1968354"/>
            <a:ext cx="677425" cy="476599"/>
          </a:xfrm>
          <a:custGeom>
            <a:avLst/>
            <a:gdLst/>
            <a:ahLst/>
            <a:cxnLst/>
            <a:rect l="l" t="t" r="r" b="b"/>
            <a:pathLst>
              <a:path w="27279" h="19192" extrusionOk="0">
                <a:moveTo>
                  <a:pt x="2746" y="0"/>
                </a:moveTo>
                <a:cubicBezTo>
                  <a:pt x="1231" y="0"/>
                  <a:pt x="1" y="1230"/>
                  <a:pt x="1" y="2740"/>
                </a:cubicBezTo>
                <a:lnTo>
                  <a:pt x="1" y="16451"/>
                </a:lnTo>
                <a:cubicBezTo>
                  <a:pt x="1" y="17967"/>
                  <a:pt x="1231" y="19191"/>
                  <a:pt x="2746" y="19191"/>
                </a:cubicBezTo>
                <a:lnTo>
                  <a:pt x="24538" y="19191"/>
                </a:lnTo>
                <a:cubicBezTo>
                  <a:pt x="26054" y="19191"/>
                  <a:pt x="27278" y="17967"/>
                  <a:pt x="27278" y="16451"/>
                </a:cubicBezTo>
                <a:lnTo>
                  <a:pt x="27278" y="2740"/>
                </a:lnTo>
                <a:cubicBezTo>
                  <a:pt x="27278" y="1230"/>
                  <a:pt x="26054" y="0"/>
                  <a:pt x="24538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!!m1"/>
          <p:cNvSpPr/>
          <p:nvPr/>
        </p:nvSpPr>
        <p:spPr>
          <a:xfrm>
            <a:off x="5719418" y="2497898"/>
            <a:ext cx="1407769" cy="476698"/>
          </a:xfrm>
          <a:custGeom>
            <a:avLst/>
            <a:gdLst/>
            <a:ahLst/>
            <a:cxnLst/>
            <a:rect l="l" t="t" r="r" b="b"/>
            <a:pathLst>
              <a:path w="56689" h="19196" extrusionOk="0">
                <a:moveTo>
                  <a:pt x="2746" y="0"/>
                </a:moveTo>
                <a:cubicBezTo>
                  <a:pt x="1231" y="0"/>
                  <a:pt x="1" y="1230"/>
                  <a:pt x="1" y="2746"/>
                </a:cubicBezTo>
                <a:lnTo>
                  <a:pt x="1" y="16450"/>
                </a:lnTo>
                <a:cubicBezTo>
                  <a:pt x="1" y="17965"/>
                  <a:pt x="1231" y="19195"/>
                  <a:pt x="2746" y="19195"/>
                </a:cubicBezTo>
                <a:lnTo>
                  <a:pt x="53949" y="19195"/>
                </a:lnTo>
                <a:cubicBezTo>
                  <a:pt x="55459" y="19195"/>
                  <a:pt x="56689" y="17965"/>
                  <a:pt x="56689" y="16450"/>
                </a:cubicBezTo>
                <a:lnTo>
                  <a:pt x="56689" y="2746"/>
                </a:lnTo>
                <a:cubicBezTo>
                  <a:pt x="56689" y="1230"/>
                  <a:pt x="55459" y="0"/>
                  <a:pt x="53949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6449795" y="1968354"/>
            <a:ext cx="677400" cy="476599"/>
          </a:xfrm>
          <a:custGeom>
            <a:avLst/>
            <a:gdLst/>
            <a:ahLst/>
            <a:cxnLst/>
            <a:rect l="l" t="t" r="r" b="b"/>
            <a:pathLst>
              <a:path w="27278" h="19192" extrusionOk="0">
                <a:moveTo>
                  <a:pt x="2740" y="0"/>
                </a:moveTo>
                <a:cubicBezTo>
                  <a:pt x="1225" y="0"/>
                  <a:pt x="0" y="1230"/>
                  <a:pt x="0" y="2740"/>
                </a:cubicBezTo>
                <a:lnTo>
                  <a:pt x="0" y="16451"/>
                </a:lnTo>
                <a:cubicBezTo>
                  <a:pt x="0" y="17967"/>
                  <a:pt x="1225" y="19191"/>
                  <a:pt x="2740" y="19191"/>
                </a:cubicBezTo>
                <a:lnTo>
                  <a:pt x="24538" y="19191"/>
                </a:lnTo>
                <a:cubicBezTo>
                  <a:pt x="26048" y="19191"/>
                  <a:pt x="27278" y="17967"/>
                  <a:pt x="27278" y="16451"/>
                </a:cubicBezTo>
                <a:lnTo>
                  <a:pt x="27278" y="2740"/>
                </a:lnTo>
                <a:cubicBezTo>
                  <a:pt x="27278" y="1230"/>
                  <a:pt x="26048" y="0"/>
                  <a:pt x="24538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7194649" y="1968354"/>
            <a:ext cx="479554" cy="221338"/>
          </a:xfrm>
          <a:custGeom>
            <a:avLst/>
            <a:gdLst/>
            <a:ahLst/>
            <a:cxnLst/>
            <a:rect l="l" t="t" r="r" b="b"/>
            <a:pathLst>
              <a:path w="19311" h="8913" extrusionOk="0">
                <a:moveTo>
                  <a:pt x="2746" y="0"/>
                </a:moveTo>
                <a:cubicBezTo>
                  <a:pt x="1230" y="0"/>
                  <a:pt x="1" y="1230"/>
                  <a:pt x="1" y="2740"/>
                </a:cubicBezTo>
                <a:lnTo>
                  <a:pt x="1" y="6167"/>
                </a:lnTo>
                <a:cubicBezTo>
                  <a:pt x="1" y="7682"/>
                  <a:pt x="1230" y="8912"/>
                  <a:pt x="2746" y="8912"/>
                </a:cubicBezTo>
                <a:lnTo>
                  <a:pt x="16571" y="8912"/>
                </a:lnTo>
                <a:cubicBezTo>
                  <a:pt x="18081" y="8912"/>
                  <a:pt x="19311" y="7682"/>
                  <a:pt x="19311" y="6167"/>
                </a:cubicBezTo>
                <a:lnTo>
                  <a:pt x="19311" y="2740"/>
                </a:lnTo>
                <a:cubicBezTo>
                  <a:pt x="19311" y="1230"/>
                  <a:pt x="18081" y="0"/>
                  <a:pt x="16571" y="0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7194649" y="2241370"/>
            <a:ext cx="479554" cy="733225"/>
          </a:xfrm>
          <a:custGeom>
            <a:avLst/>
            <a:gdLst/>
            <a:ahLst/>
            <a:cxnLst/>
            <a:rect l="l" t="t" r="r" b="b"/>
            <a:pathLst>
              <a:path w="19311" h="29526" extrusionOk="0">
                <a:moveTo>
                  <a:pt x="2746" y="1"/>
                </a:moveTo>
                <a:cubicBezTo>
                  <a:pt x="1230" y="1"/>
                  <a:pt x="1" y="1231"/>
                  <a:pt x="1" y="2741"/>
                </a:cubicBezTo>
                <a:lnTo>
                  <a:pt x="1" y="26780"/>
                </a:lnTo>
                <a:cubicBezTo>
                  <a:pt x="1" y="28295"/>
                  <a:pt x="1230" y="29525"/>
                  <a:pt x="2746" y="29525"/>
                </a:cubicBezTo>
                <a:lnTo>
                  <a:pt x="16571" y="29525"/>
                </a:lnTo>
                <a:cubicBezTo>
                  <a:pt x="18081" y="29525"/>
                  <a:pt x="19311" y="28295"/>
                  <a:pt x="19311" y="26780"/>
                </a:cubicBezTo>
                <a:lnTo>
                  <a:pt x="19311" y="2741"/>
                </a:lnTo>
                <a:cubicBezTo>
                  <a:pt x="19311" y="1231"/>
                  <a:pt x="18081" y="1"/>
                  <a:pt x="16571" y="1"/>
                </a:cubicBezTo>
                <a:close/>
              </a:path>
            </a:pathLst>
          </a:custGeom>
          <a:gradFill>
            <a:gsLst>
              <a:gs pos="0">
                <a:srgbClr val="3DB0FD"/>
              </a:gs>
              <a:gs pos="100000">
                <a:srgbClr val="308EF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1"/>
          <p:cNvGrpSpPr/>
          <p:nvPr/>
        </p:nvGrpSpPr>
        <p:grpSpPr>
          <a:xfrm>
            <a:off x="731040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24757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61935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35157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7;p31">
            <a:extLst>
              <a:ext uri="{FF2B5EF4-FFF2-40B4-BE49-F238E27FC236}">
                <a16:creationId xmlns:a16="http://schemas.microsoft.com/office/drawing/2014/main" id="{7729B39F-2EF4-8CF6-DB72-ED7C906BFDC5}"/>
              </a:ext>
            </a:extLst>
          </p:cNvPr>
          <p:cNvSpPr txBox="1">
            <a:spLocks/>
          </p:cNvSpPr>
          <p:nvPr/>
        </p:nvSpPr>
        <p:spPr>
          <a:xfrm>
            <a:off x="926425" y="2784767"/>
            <a:ext cx="4116574" cy="120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just"/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Đ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ề tài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: Viết chương trình điều khiển nhấp nháy LED đơn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sử dụng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STM32F108C3,</a:t>
            </a:r>
            <a:r>
              <a:rPr lang="en-US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</a:t>
            </a:r>
            <a:r>
              <a:rPr lang="vi-VN">
                <a:latin typeface="Livvic" pitchFamily="2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thời gian trễ do người lập trình định trước.</a:t>
            </a:r>
          </a:p>
        </p:txBody>
      </p:sp>
      <p:sp>
        <p:nvSpPr>
          <p:cNvPr id="5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732DD46F-2898-8B54-66A0-52660E47BC34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21" name="Google Shape;1121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2" name="Google Shape;1122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6" name="Google Shape;1136;p44"/>
          <p:cNvSpPr txBox="1">
            <a:spLocks noGrp="1"/>
          </p:cNvSpPr>
          <p:nvPr>
            <p:ph type="title"/>
          </p:nvPr>
        </p:nvSpPr>
        <p:spPr>
          <a:xfrm>
            <a:off x="-14104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</a:t>
            </a:r>
            <a:br>
              <a:rPr lang="en"/>
            </a:br>
            <a:r>
              <a:rPr lang="en"/>
              <a:t>Pull - Up</a:t>
            </a:r>
            <a:endParaRPr/>
          </a:p>
        </p:txBody>
      </p:sp>
      <p:sp>
        <p:nvSpPr>
          <p:cNvPr id="1137" name="Google Shape;1137;p44"/>
          <p:cNvSpPr txBox="1">
            <a:spLocks noGrp="1"/>
          </p:cNvSpPr>
          <p:nvPr>
            <p:ph type="subTitle" idx="1"/>
          </p:nvPr>
        </p:nvSpPr>
        <p:spPr>
          <a:xfrm>
            <a:off x="-1410475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Livvic" pitchFamily="2" charset="0"/>
              </a:rPr>
              <a:t>Cấu hình Pin I/O là ngõ vào, có trở kéo lên nguồn</a:t>
            </a:r>
          </a:p>
        </p:txBody>
      </p:sp>
      <p:sp>
        <p:nvSpPr>
          <p:cNvPr id="1138" name="Google Shape;1138;p44"/>
          <p:cNvSpPr txBox="1">
            <a:spLocks noGrp="1"/>
          </p:cNvSpPr>
          <p:nvPr>
            <p:ph type="title" idx="2"/>
          </p:nvPr>
        </p:nvSpPr>
        <p:spPr>
          <a:xfrm>
            <a:off x="1087787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</a:t>
            </a:r>
            <a:br>
              <a:rPr lang="en"/>
            </a:br>
            <a:r>
              <a:rPr lang="en"/>
              <a:t>Pull - Down</a:t>
            </a:r>
            <a:endParaRPr/>
          </a:p>
        </p:txBody>
      </p:sp>
      <p:sp>
        <p:nvSpPr>
          <p:cNvPr id="1139" name="Google Shape;1139;p44"/>
          <p:cNvSpPr txBox="1">
            <a:spLocks noGrp="1"/>
          </p:cNvSpPr>
          <p:nvPr>
            <p:ph type="subTitle" idx="3"/>
          </p:nvPr>
        </p:nvSpPr>
        <p:spPr>
          <a:xfrm>
            <a:off x="1087794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latin typeface="Livvic" pitchFamily="2" charset="0"/>
                <a:ea typeface="Times New Roman" panose="02020603050405020304" pitchFamily="18" charset="0"/>
              </a:rPr>
              <a:t>C</a:t>
            </a:r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ấu hình chân I/O là ngõ vào, có trở kéo xuống GND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0" name="Google Shape;1140;p44"/>
          <p:cNvSpPr txBox="1">
            <a:spLocks noGrp="1"/>
          </p:cNvSpPr>
          <p:nvPr>
            <p:ph type="title" idx="4"/>
          </p:nvPr>
        </p:nvSpPr>
        <p:spPr>
          <a:xfrm>
            <a:off x="-14104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/Analog</a:t>
            </a:r>
            <a:endParaRPr/>
          </a:p>
        </p:txBody>
      </p:sp>
      <p:sp>
        <p:nvSpPr>
          <p:cNvPr id="1141" name="Google Shape;1141;p44"/>
          <p:cNvSpPr txBox="1">
            <a:spLocks noGrp="1"/>
          </p:cNvSpPr>
          <p:nvPr>
            <p:ph type="subTitle" idx="5"/>
          </p:nvPr>
        </p:nvSpPr>
        <p:spPr>
          <a:xfrm>
            <a:off x="-1410476" y="3729463"/>
            <a:ext cx="2009389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Cấu hình chân là Analog, dùng cho các mode có sử dụng ADC hoặc DAC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2" name="Google Shape;1142;p44"/>
          <p:cNvSpPr txBox="1">
            <a:spLocks noGrp="1"/>
          </p:cNvSpPr>
          <p:nvPr>
            <p:ph type="title" idx="6"/>
          </p:nvPr>
        </p:nvSpPr>
        <p:spPr>
          <a:xfrm>
            <a:off x="1087787" y="3025476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/Output</a:t>
            </a:r>
            <a:br>
              <a:rPr lang="en"/>
            </a:br>
            <a:r>
              <a:rPr lang="en"/>
              <a:t>Push - Pull</a:t>
            </a:r>
            <a:endParaRPr/>
          </a:p>
        </p:txBody>
      </p:sp>
      <p:sp>
        <p:nvSpPr>
          <p:cNvPr id="1143" name="Google Shape;1143;p44"/>
          <p:cNvSpPr txBox="1">
            <a:spLocks noGrp="1"/>
          </p:cNvSpPr>
          <p:nvPr>
            <p:ph type="subTitle" idx="7"/>
          </p:nvPr>
        </p:nvSpPr>
        <p:spPr>
          <a:xfrm>
            <a:off x="988861" y="3643227"/>
            <a:ext cx="2115739" cy="11126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fontAlgn="base">
              <a:spcAft>
                <a:spcPts val="2250"/>
              </a:spcAft>
            </a:pPr>
            <a:r>
              <a:rPr lang="vi-VN" sz="1200">
                <a:solidFill>
                  <a:schemeClr val="bg1"/>
                </a:solidFill>
                <a:effectLst/>
                <a:latin typeface="Livvic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Cấu hình chân I/O là ngõ ra, khi output control bằng 0 thì N-MOS dẫn, chân I/O nối với Vss → xuất ra mức 0. </a:t>
            </a:r>
            <a:endParaRPr lang="vi-VN" sz="1200" dirty="0">
              <a:solidFill>
                <a:schemeClr val="bg1"/>
              </a:solidFill>
              <a:effectLst/>
              <a:latin typeface="Livvic" pitchFamily="2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4" name="Google Shape;1144;p44"/>
          <p:cNvSpPr txBox="1">
            <a:spLocks noGrp="1"/>
          </p:cNvSpPr>
          <p:nvPr>
            <p:ph type="title" idx="8"/>
          </p:nvPr>
        </p:nvSpPr>
        <p:spPr>
          <a:xfrm>
            <a:off x="3586062" y="1220223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Floating</a:t>
            </a:r>
            <a:endParaRPr/>
          </a:p>
        </p:txBody>
      </p:sp>
      <p:sp>
        <p:nvSpPr>
          <p:cNvPr id="1145" name="Google Shape;1145;p44"/>
          <p:cNvSpPr txBox="1">
            <a:spLocks noGrp="1"/>
          </p:cNvSpPr>
          <p:nvPr>
            <p:ph type="subTitle" idx="9"/>
          </p:nvPr>
        </p:nvSpPr>
        <p:spPr>
          <a:xfrm>
            <a:off x="3586063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Cấu hình Pin I/O thả nổi, không có trở kéo. Sử dụng khi muốn dùng điện trở kéo ở ngoài mạch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6" name="Google Shape;1146;p44"/>
          <p:cNvSpPr txBox="1">
            <a:spLocks noGrp="1"/>
          </p:cNvSpPr>
          <p:nvPr>
            <p:ph type="title" idx="13"/>
          </p:nvPr>
        </p:nvSpPr>
        <p:spPr>
          <a:xfrm>
            <a:off x="3586062" y="3018847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/Output</a:t>
            </a:r>
            <a:br>
              <a:rPr lang="en"/>
            </a:br>
            <a:r>
              <a:rPr lang="en"/>
              <a:t>Open - Drain</a:t>
            </a:r>
            <a:endParaRPr/>
          </a:p>
        </p:txBody>
      </p:sp>
      <p:sp>
        <p:nvSpPr>
          <p:cNvPr id="1147" name="Google Shape;1147;p44"/>
          <p:cNvSpPr txBox="1">
            <a:spLocks noGrp="1"/>
          </p:cNvSpPr>
          <p:nvPr>
            <p:ph type="subTitle" idx="14"/>
          </p:nvPr>
        </p:nvSpPr>
        <p:spPr>
          <a:xfrm>
            <a:off x="3525496" y="3637476"/>
            <a:ext cx="2115739" cy="8288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</a:rPr>
              <a:t>Cấu hình chân I/O là ngõ ra, nếu Output control bằng 0 thì N-MOS dẫn , chân I/O nối với Vss. </a:t>
            </a:r>
            <a:endParaRPr lang="en-US" sz="12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8" name="Google Shape;1148;p4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/CÁC MODE CỦA GPIO STM32</a:t>
            </a:r>
            <a:endParaRPr/>
          </a:p>
        </p:txBody>
      </p:sp>
      <p:sp>
        <p:nvSpPr>
          <p:cNvPr id="1149" name="Google Shape;1149;p44"/>
          <p:cNvSpPr/>
          <p:nvPr/>
        </p:nvSpPr>
        <p:spPr>
          <a:xfrm>
            <a:off x="-1639042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0" name="Google Shape;1150;p44"/>
          <p:cNvSpPr/>
          <p:nvPr/>
        </p:nvSpPr>
        <p:spPr>
          <a:xfrm>
            <a:off x="-1639042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1" name="Google Shape;1151;p44"/>
          <p:cNvSpPr/>
          <p:nvPr/>
        </p:nvSpPr>
        <p:spPr>
          <a:xfrm>
            <a:off x="859058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2" name="Google Shape;1152;p44"/>
          <p:cNvSpPr/>
          <p:nvPr/>
        </p:nvSpPr>
        <p:spPr>
          <a:xfrm>
            <a:off x="859058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3" name="Google Shape;1153;p44"/>
          <p:cNvSpPr/>
          <p:nvPr/>
        </p:nvSpPr>
        <p:spPr>
          <a:xfrm>
            <a:off x="3357333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4" name="Google Shape;1154;p44"/>
          <p:cNvSpPr/>
          <p:nvPr/>
        </p:nvSpPr>
        <p:spPr>
          <a:xfrm>
            <a:off x="3357333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5" name="Google Shape;1155;p44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4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60" name="Google Shape;1160;p4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 useBgFill="1">
        <p:nvSpPr>
          <p:cNvPr id="2" name="Hình chữ nhật 1">
            <a:extLst>
              <a:ext uri="{FF2B5EF4-FFF2-40B4-BE49-F238E27FC236}">
                <a16:creationId xmlns:a16="http://schemas.microsoft.com/office/drawing/2014/main" id="{569AD8D2-68AB-54F8-1002-D93B64F2BC9E}"/>
              </a:ext>
            </a:extLst>
          </p:cNvPr>
          <p:cNvSpPr/>
          <p:nvPr/>
        </p:nvSpPr>
        <p:spPr>
          <a:xfrm>
            <a:off x="0" y="1168249"/>
            <a:ext cx="735723" cy="33984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25" name="Google Shape;1125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26" name="Google Shape;1126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28" name="Google Shape;1128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0" name="Google Shape;1130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2" name="Google Shape;1132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58" name="Google Shape;1158;p4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4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44;p44">
            <a:extLst>
              <a:ext uri="{FF2B5EF4-FFF2-40B4-BE49-F238E27FC236}">
                <a16:creationId xmlns:a16="http://schemas.microsoft.com/office/drawing/2014/main" id="{6A01C8DD-CC61-8A83-4E56-61A9D95A8E77}"/>
              </a:ext>
            </a:extLst>
          </p:cNvPr>
          <p:cNvSpPr txBox="1">
            <a:spLocks/>
          </p:cNvSpPr>
          <p:nvPr/>
        </p:nvSpPr>
        <p:spPr>
          <a:xfrm>
            <a:off x="6217499" y="1322241"/>
            <a:ext cx="22065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/Alternate function push-pull</a:t>
            </a:r>
          </a:p>
        </p:txBody>
      </p:sp>
      <p:sp>
        <p:nvSpPr>
          <p:cNvPr id="6" name="Google Shape;1145;p44">
            <a:extLst>
              <a:ext uri="{FF2B5EF4-FFF2-40B4-BE49-F238E27FC236}">
                <a16:creationId xmlns:a16="http://schemas.microsoft.com/office/drawing/2014/main" id="{04BB24EF-C88E-0CF6-A221-BB7CF06CC1B3}"/>
              </a:ext>
            </a:extLst>
          </p:cNvPr>
          <p:cNvSpPr txBox="1">
            <a:spLocks/>
          </p:cNvSpPr>
          <p:nvPr/>
        </p:nvSpPr>
        <p:spPr>
          <a:xfrm>
            <a:off x="6217499" y="2022163"/>
            <a:ext cx="2206499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vi-VN">
                <a:solidFill>
                  <a:schemeClr val="bg1"/>
                </a:solidFill>
                <a:latin typeface="Livvic" pitchFamily="2" charset="0"/>
                <a:ea typeface="Times New Roman" panose="02020603050405020304" pitchFamily="18" charset="0"/>
              </a:rPr>
              <a:t>Cấu hình chân I/O vừa là ngõ ra vừa là ngõ vào, nhưng không có trở kéo lên và kéo xuống ở input</a:t>
            </a:r>
          </a:p>
        </p:txBody>
      </p:sp>
      <p:sp>
        <p:nvSpPr>
          <p:cNvPr id="7" name="Google Shape;1146;p44">
            <a:extLst>
              <a:ext uri="{FF2B5EF4-FFF2-40B4-BE49-F238E27FC236}">
                <a16:creationId xmlns:a16="http://schemas.microsoft.com/office/drawing/2014/main" id="{4513CC20-5621-39F9-80B5-212C5E0FCF81}"/>
              </a:ext>
            </a:extLst>
          </p:cNvPr>
          <p:cNvSpPr txBox="1">
            <a:spLocks/>
          </p:cNvSpPr>
          <p:nvPr/>
        </p:nvSpPr>
        <p:spPr>
          <a:xfrm>
            <a:off x="6168048" y="3021724"/>
            <a:ext cx="2305399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/Alternate function open-drain</a:t>
            </a:r>
          </a:p>
        </p:txBody>
      </p:sp>
      <p:sp>
        <p:nvSpPr>
          <p:cNvPr id="8" name="Google Shape;1147;p44">
            <a:extLst>
              <a:ext uri="{FF2B5EF4-FFF2-40B4-BE49-F238E27FC236}">
                <a16:creationId xmlns:a16="http://schemas.microsoft.com/office/drawing/2014/main" id="{EBE65F14-1C4B-04A9-F0EC-C31013E005DF}"/>
              </a:ext>
            </a:extLst>
          </p:cNvPr>
          <p:cNvSpPr txBox="1">
            <a:spLocks/>
          </p:cNvSpPr>
          <p:nvPr/>
        </p:nvSpPr>
        <p:spPr>
          <a:xfrm>
            <a:off x="6156933" y="3686205"/>
            <a:ext cx="2267065" cy="82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200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</a:rPr>
              <a:t>Cấu hình chân I/O vừa là ngõ ra vừa ngõ vào. Ở chế độ Input không có trở kéo lên và xuống, ở chế độ output thì giống Output open-drain</a:t>
            </a:r>
            <a:endParaRPr lang="en-US" sz="12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9" name="Google Shape;1153;p44">
            <a:extLst>
              <a:ext uri="{FF2B5EF4-FFF2-40B4-BE49-F238E27FC236}">
                <a16:creationId xmlns:a16="http://schemas.microsoft.com/office/drawing/2014/main" id="{D44E9B6F-B447-CB0D-C786-CC5AF518EF2A}"/>
              </a:ext>
            </a:extLst>
          </p:cNvPr>
          <p:cNvSpPr/>
          <p:nvPr/>
        </p:nvSpPr>
        <p:spPr>
          <a:xfrm>
            <a:off x="5988770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Google Shape;1154;p44">
            <a:extLst>
              <a:ext uri="{FF2B5EF4-FFF2-40B4-BE49-F238E27FC236}">
                <a16:creationId xmlns:a16="http://schemas.microsoft.com/office/drawing/2014/main" id="{BFAAA6BB-28D8-C240-8210-04553207728F}"/>
              </a:ext>
            </a:extLst>
          </p:cNvPr>
          <p:cNvSpPr/>
          <p:nvPr/>
        </p:nvSpPr>
        <p:spPr>
          <a:xfrm>
            <a:off x="5988770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 useBgFill="1">
        <p:nvSpPr>
          <p:cNvPr id="14" name="Hình chữ nhật 13">
            <a:extLst>
              <a:ext uri="{FF2B5EF4-FFF2-40B4-BE49-F238E27FC236}">
                <a16:creationId xmlns:a16="http://schemas.microsoft.com/office/drawing/2014/main" id="{FEB0F1B7-AF91-B180-9783-9BBFCE4E8A4E}"/>
              </a:ext>
            </a:extLst>
          </p:cNvPr>
          <p:cNvSpPr/>
          <p:nvPr/>
        </p:nvSpPr>
        <p:spPr>
          <a:xfrm>
            <a:off x="8439961" y="1168249"/>
            <a:ext cx="735723" cy="33984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Google Shape;1148;p44">
            <a:extLst>
              <a:ext uri="{FF2B5EF4-FFF2-40B4-BE49-F238E27FC236}">
                <a16:creationId xmlns:a16="http://schemas.microsoft.com/office/drawing/2014/main" id="{D3BFF60E-91CD-B617-229D-3E63EC68812A}"/>
              </a:ext>
            </a:extLst>
          </p:cNvPr>
          <p:cNvSpPr txBox="1">
            <a:spLocks/>
          </p:cNvSpPr>
          <p:nvPr/>
        </p:nvSpPr>
        <p:spPr>
          <a:xfrm>
            <a:off x="2352030" y="-770100"/>
            <a:ext cx="447703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bg1"/>
                </a:solidFill>
                <a:latin typeface="Oswald" panose="00000500000000000000" pitchFamily="2" charset="0"/>
              </a:rPr>
              <a:t>CHI TIẾT CÁC CHÂN CỦA STM32F103</a:t>
            </a:r>
            <a:endParaRPr lang="vi-VN" sz="24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2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2" name="Google Shape;1112;p4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3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8021C-1D8A-78AA-0F04-5D3F74341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25" y="909493"/>
            <a:ext cx="6716925" cy="3324513"/>
          </a:xfrm>
          <a:prstGeom prst="rect">
            <a:avLst/>
          </a:prstGeom>
        </p:spPr>
      </p:pic>
      <p:sp>
        <p:nvSpPr>
          <p:cNvPr id="2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95CDFE21-3FB1-78D9-F3D6-6CD1055A7C9F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Google Shape;1148;p44">
            <a:extLst>
              <a:ext uri="{FF2B5EF4-FFF2-40B4-BE49-F238E27FC236}">
                <a16:creationId xmlns:a16="http://schemas.microsoft.com/office/drawing/2014/main" id="{469855F2-4E8E-31C0-A8A7-AEAD7C464F5E}"/>
              </a:ext>
            </a:extLst>
          </p:cNvPr>
          <p:cNvSpPr txBox="1">
            <a:spLocks/>
          </p:cNvSpPr>
          <p:nvPr/>
        </p:nvSpPr>
        <p:spPr>
          <a:xfrm>
            <a:off x="2352030" y="290848"/>
            <a:ext cx="447703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bg1"/>
                </a:solidFill>
                <a:latin typeface="Oswald" panose="00000500000000000000" pitchFamily="2" charset="0"/>
              </a:rPr>
              <a:t>CHI TIẾT CÁC CHÂN CỦA STM32F103</a:t>
            </a:r>
            <a:endParaRPr lang="vi-VN" sz="240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2" name="Google Shape;942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3" name="Google Shape;943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6" name="Google Shape;946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7" name="Google Shape;947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" name="Google Shape;948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0" name="Google Shape;950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1" name="Google Shape;951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3" name="Google Shape;953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7" name="!!text1"/>
          <p:cNvSpPr txBox="1">
            <a:spLocks noGrp="1"/>
          </p:cNvSpPr>
          <p:nvPr>
            <p:ph type="title"/>
          </p:nvPr>
        </p:nvSpPr>
        <p:spPr>
          <a:xfrm>
            <a:off x="2346086" y="1853316"/>
            <a:ext cx="4146154" cy="569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Ý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nghĩa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STM32F103C8</a:t>
            </a:r>
            <a:endParaRPr sz="2400" dirty="0">
              <a:latin typeface="Oswald" panose="00000500000000000000" pitchFamily="2" charset="0"/>
            </a:endParaRPr>
          </a:p>
        </p:txBody>
      </p:sp>
      <p:sp>
        <p:nvSpPr>
          <p:cNvPr id="958" name="Google Shape;958;p41"/>
          <p:cNvSpPr txBox="1">
            <a:spLocks noGrp="1"/>
          </p:cNvSpPr>
          <p:nvPr>
            <p:ph type="subTitle" idx="1"/>
          </p:nvPr>
        </p:nvSpPr>
        <p:spPr>
          <a:xfrm>
            <a:off x="3138584" y="3174430"/>
            <a:ext cx="2561176" cy="241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Oswald" panose="00000500000000000000" pitchFamily="2" charset="0"/>
              </a:rPr>
              <a:t>Được thể hiện trong bảng sau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966" name="Google Shape;966;p41"/>
          <p:cNvSpPr/>
          <p:nvPr/>
        </p:nvSpPr>
        <p:spPr>
          <a:xfrm>
            <a:off x="3138584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7" name="Google Shape;967;p41"/>
          <p:cNvSpPr/>
          <p:nvPr/>
        </p:nvSpPr>
        <p:spPr>
          <a:xfrm rot="10800000">
            <a:off x="5604801" y="32195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8" name="Google Shape;968;p4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03;p42">
            <a:hlinkClick r:id="rId4" action="ppaction://hlinksldjump"/>
            <a:extLst>
              <a:ext uri="{FF2B5EF4-FFF2-40B4-BE49-F238E27FC236}">
                <a16:creationId xmlns:a16="http://schemas.microsoft.com/office/drawing/2014/main" id="{F44F55CF-F5A0-EFF6-3481-04ECBA05D292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2" name="Google Shape;942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3" name="Google Shape;943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6" name="Google Shape;946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7" name="Google Shape;947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" name="Google Shape;948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0" name="Google Shape;950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1" name="Google Shape;951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3" name="Google Shape;953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7" name="!!text1"/>
          <p:cNvSpPr txBox="1">
            <a:spLocks noGrp="1"/>
          </p:cNvSpPr>
          <p:nvPr>
            <p:ph type="title"/>
          </p:nvPr>
        </p:nvSpPr>
        <p:spPr>
          <a:xfrm>
            <a:off x="2346086" y="223265"/>
            <a:ext cx="4146154" cy="569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Ý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nghĩa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chân</a:t>
            </a:r>
            <a:r>
              <a:rPr lang="en-US" sz="2400" dirty="0">
                <a:effectLst/>
                <a:latin typeface="Oswald" panose="00000500000000000000" pitchFamily="2" charset="0"/>
                <a:ea typeface="Calibri" panose="020F0502020204030204" pitchFamily="34" charset="0"/>
              </a:rPr>
              <a:t> STM32F103C8</a:t>
            </a:r>
            <a:endParaRPr sz="2400" dirty="0">
              <a:latin typeface="Oswald" panose="00000500000000000000" pitchFamily="2" charset="0"/>
            </a:endParaRPr>
          </a:p>
        </p:txBody>
      </p:sp>
      <p:sp>
        <p:nvSpPr>
          <p:cNvPr id="958" name="Google Shape;958;p41"/>
          <p:cNvSpPr txBox="1">
            <a:spLocks noGrp="1"/>
          </p:cNvSpPr>
          <p:nvPr>
            <p:ph type="subTitle" idx="1"/>
          </p:nvPr>
        </p:nvSpPr>
        <p:spPr>
          <a:xfrm>
            <a:off x="3138584" y="4545705"/>
            <a:ext cx="2561176" cy="241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Oswald" panose="00000500000000000000" pitchFamily="2" charset="0"/>
              </a:rPr>
              <a:t>Được thể hiện trong bảng sau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966" name="Google Shape;966;p41"/>
          <p:cNvSpPr/>
          <p:nvPr/>
        </p:nvSpPr>
        <p:spPr>
          <a:xfrm>
            <a:off x="3138584" y="45907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7" name="Google Shape;967;p41"/>
          <p:cNvSpPr/>
          <p:nvPr/>
        </p:nvSpPr>
        <p:spPr>
          <a:xfrm rot="10800000">
            <a:off x="5604801" y="45907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8" name="Google Shape;968;p4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2DAC2E44-2D9B-23A3-34C6-21035C1A8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455932"/>
              </p:ext>
            </p:extLst>
          </p:nvPr>
        </p:nvGraphicFramePr>
        <p:xfrm>
          <a:off x="912611" y="916751"/>
          <a:ext cx="7292051" cy="3347678"/>
        </p:xfrm>
        <a:graphic>
          <a:graphicData uri="http://schemas.openxmlformats.org/drawingml/2006/table">
            <a:tbl>
              <a:tblPr firstRow="1" firstCol="1" bandRow="1">
                <a:tableStyleId>{7287FDC5-E56C-49F1-877A-604F93A9913B}</a:tableStyleId>
              </a:tblPr>
              <a:tblGrid>
                <a:gridCol w="2085869">
                  <a:extLst>
                    <a:ext uri="{9D8B030D-6E8A-4147-A177-3AD203B41FA5}">
                      <a16:colId xmlns:a16="http://schemas.microsoft.com/office/drawing/2014/main" val="378624218"/>
                    </a:ext>
                  </a:extLst>
                </a:gridCol>
                <a:gridCol w="2578648">
                  <a:extLst>
                    <a:ext uri="{9D8B030D-6E8A-4147-A177-3AD203B41FA5}">
                      <a16:colId xmlns:a16="http://schemas.microsoft.com/office/drawing/2014/main" val="1013656313"/>
                    </a:ext>
                  </a:extLst>
                </a:gridCol>
                <a:gridCol w="2627534">
                  <a:extLst>
                    <a:ext uri="{9D8B030D-6E8A-4147-A177-3AD203B41FA5}">
                      <a16:colId xmlns:a16="http://schemas.microsoft.com/office/drawing/2014/main" val="2196249028"/>
                    </a:ext>
                  </a:extLst>
                </a:gridCol>
              </a:tblGrid>
              <a:tr h="19859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Kiểu chân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Tên chân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Mô tả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800731668"/>
                  </a:ext>
                </a:extLst>
              </a:tr>
              <a:tr h="191458">
                <a:tc rowSpan="3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Power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183" marR="88183" marT="44091" marB="4409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- 3,3V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1. Điện áp hoạt động đầu ra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066394083"/>
                  </a:ext>
                </a:extLst>
              </a:tr>
              <a:tr h="38072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- 5V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2. Chân cấp nguồn ở cổng USB hoặc nguồn 5V ở bên ngoài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4269911357"/>
                  </a:ext>
                </a:extLst>
              </a:tr>
              <a:tr h="193529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- GND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3. Chân nối đất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255575276"/>
                  </a:ext>
                </a:extLst>
              </a:tr>
              <a:tr h="19329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Analog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PA0-PA7,PB0-PB1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ADC độ phân giải 10,12-bit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42771183"/>
                  </a:ext>
                </a:extLst>
              </a:tr>
              <a:tr h="1926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I/O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PA0-PA15, PB0-PB15, PC13-PC15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37 Chân I/O đa chức năng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821553757"/>
                  </a:ext>
                </a:extLst>
              </a:tr>
              <a:tr h="1956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Ngắt ngoài 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PA0-PA15, PB0-PB15,PC13-PC15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ngắt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604696749"/>
                  </a:ext>
                </a:extLst>
              </a:tr>
              <a:tr h="18238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PWM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PA0-PA3, PA6-PA10,PB0-PB1,PB6-PB9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15 chân điều chế độ rộng xung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082236118"/>
                  </a:ext>
                </a:extLst>
              </a:tr>
              <a:tr h="524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Giao tiếp giữ liệu nối tiếp(UART)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TX1,RX1,TX2,RX2,TX3,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RX3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RTS,CTS,USART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662712516"/>
                  </a:ext>
                </a:extLst>
              </a:tr>
              <a:tr h="524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SPI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MISO0,MOSI0,SCK0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MSI01,MOS11,SCK1,CS0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2 chân SPI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58763500"/>
                  </a:ext>
                </a:extLst>
              </a:tr>
              <a:tr h="19329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CAN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CAN0TX, CAN0RX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Bus của mạng CAN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3542242530"/>
                  </a:ext>
                </a:extLst>
              </a:tr>
              <a:tr h="18238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I2C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SCL1, SCL2, SDA1, SD2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Chân dữ liệu I2C và chân xung nhịp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18761122"/>
                  </a:ext>
                </a:extLst>
              </a:tr>
              <a:tr h="1949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Đèn LED tích hợp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PC13</a:t>
                      </a:r>
                      <a:endParaRPr lang="vi-VN" sz="100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Đèn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 LED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chỉ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Oswald" panose="00000500000000000000" pitchFamily="2" charset="0"/>
                        </a:rPr>
                        <a:t>thị</a:t>
                      </a:r>
                      <a:endParaRPr lang="vi-VN" sz="1000" dirty="0">
                        <a:solidFill>
                          <a:schemeClr val="bg1"/>
                        </a:solidFill>
                        <a:effectLst/>
                        <a:latin typeface="Oswal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514" marR="30514" marT="0" marB="0" anchor="ctr"/>
                </a:tc>
                <a:extLst>
                  <a:ext uri="{0D108BD9-81ED-4DB2-BD59-A6C34878D82A}">
                    <a16:rowId xmlns:a16="http://schemas.microsoft.com/office/drawing/2014/main" val="2415633573"/>
                  </a:ext>
                </a:extLst>
              </a:tr>
            </a:tbl>
          </a:graphicData>
        </a:graphic>
      </p:graphicFrame>
      <p:sp>
        <p:nvSpPr>
          <p:cNvPr id="3" name="Google Shape;1003;p42">
            <a:hlinkClick r:id="rId4" action="ppaction://hlinksldjump"/>
            <a:extLst>
              <a:ext uri="{FF2B5EF4-FFF2-40B4-BE49-F238E27FC236}">
                <a16:creationId xmlns:a16="http://schemas.microsoft.com/office/drawing/2014/main" id="{36117BC3-4121-D5C0-81C5-CDFBD9629FAE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7826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3768266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/NGUYÊN </a:t>
            </a:r>
            <a:r>
              <a:rPr lang="en-US" dirty="0"/>
              <a:t>LÝ HOẠT ĐỘNG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6C45BC06-24A9-8965-9093-2095C2E9A30A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10;p38">
            <a:extLst>
              <a:ext uri="{FF2B5EF4-FFF2-40B4-BE49-F238E27FC236}">
                <a16:creationId xmlns:a16="http://schemas.microsoft.com/office/drawing/2014/main" id="{AC29FA93-3F85-9F43-BF60-AFE4FFD36F61}"/>
              </a:ext>
            </a:extLst>
          </p:cNvPr>
          <p:cNvSpPr txBox="1">
            <a:spLocks/>
          </p:cNvSpPr>
          <p:nvPr/>
        </p:nvSpPr>
        <p:spPr>
          <a:xfrm>
            <a:off x="720001" y="327900"/>
            <a:ext cx="4735920" cy="111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/NGUYÊN LÝ HOẠT ĐỘNG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ECAB331-DA42-1029-54BF-0D9A3526587D}"/>
              </a:ext>
            </a:extLst>
          </p:cNvPr>
          <p:cNvSpPr txBox="1"/>
          <p:nvPr/>
        </p:nvSpPr>
        <p:spPr>
          <a:xfrm>
            <a:off x="960120" y="1436474"/>
            <a:ext cx="6859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</a:rPr>
              <a:t>Port A và B có 16 chân nên cần sử dụng biến 16 bit để lưu trạng thái của các chân trong Port. Các chân nào có giá trị là bit 1 thì tương ứng trạng thái ở mức cao (LED ở chân đó sẽ sáng) và ngược lại nếu chân nào có giá trị là bit 0 thì trạng thái ở mức thấp, LED tắt. </a:t>
            </a:r>
            <a:endParaRPr lang="vi-VN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DCF7FF4-C835-5E7B-D255-89D5C86D60EB}"/>
              </a:ext>
            </a:extLst>
          </p:cNvPr>
          <p:cNvSpPr txBox="1"/>
          <p:nvPr/>
        </p:nvSpPr>
        <p:spPr>
          <a:xfrm>
            <a:off x="960120" y="2970216"/>
            <a:ext cx="6859079" cy="102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Ví dụ ta muốn LED ở các chân PA1, PA2, PA4, PA10 của port A hoặc PB1, PB2, PB4, PB10 của port B sáng thì giá trị biến cần tạo ở dạng nhị phân là “0000010000010110”. </a:t>
            </a:r>
            <a:endParaRPr lang="vi-VN" sz="18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552EB6E0-4EDF-0B37-2853-EDEE62E4989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/NỘI DUNG CHÍNH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1145575" y="2553069"/>
            <a:ext cx="1881685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CÁC LINH KIỆN</a:t>
            </a:r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978860" y="3071486"/>
            <a:ext cx="196868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ivvic" pitchFamily="2" charset="0"/>
              </a:rPr>
              <a:t>Giới thiệu về một số linh kiện sử dụng trong bài </a:t>
            </a:r>
            <a:endParaRPr sz="1600">
              <a:latin typeface="Livvic" pitchFamily="2" charset="0"/>
            </a:endParaRPr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711400" y="2553275"/>
            <a:ext cx="19487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PHƯƠNG HƯỚNG XỬ LÝ</a:t>
            </a:r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511078" y="3138099"/>
            <a:ext cx="2149021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Dựa vào kiến thức đã có, phân tích đề bài và đưa ra phương hướng</a:t>
            </a:r>
            <a:endParaRPr sz="1600">
              <a:latin typeface="Livvic" pitchFamily="2" charset="0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206089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MẠCH VÀ </a:t>
            </a:r>
            <a:br>
              <a:rPr lang="en-US"/>
            </a:br>
            <a:r>
              <a:rPr lang="en-US"/>
              <a:t>CHƯƠNG TRÌNH</a:t>
            </a:r>
            <a:endParaRPr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310934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Mạch mô phỏng, mạch thật và chương trình điều khiển</a:t>
            </a:r>
            <a:endParaRPr sz="1600">
              <a:latin typeface="Livvic" pitchFamily="2" charset="0"/>
            </a:endParaRPr>
          </a:p>
        </p:txBody>
      </p:sp>
      <p:grpSp>
        <p:nvGrpSpPr>
          <p:cNvPr id="738" name="Google Shape;738;p37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739" name="Google Shape;739;p37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7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753" name="Google Shape;753;p37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2;p37">
            <a:extLst>
              <a:ext uri="{FF2B5EF4-FFF2-40B4-BE49-F238E27FC236}">
                <a16:creationId xmlns:a16="http://schemas.microsoft.com/office/drawing/2014/main" id="{D700FF32-5187-9C21-C3B4-14F2F4E42A81}"/>
              </a:ext>
            </a:extLst>
          </p:cNvPr>
          <p:cNvSpPr txBox="1">
            <a:spLocks/>
          </p:cNvSpPr>
          <p:nvPr/>
        </p:nvSpPr>
        <p:spPr>
          <a:xfrm>
            <a:off x="907005" y="2550694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grpSp>
        <p:nvGrpSpPr>
          <p:cNvPr id="8" name="Google Shape;897;p40">
            <a:extLst>
              <a:ext uri="{FF2B5EF4-FFF2-40B4-BE49-F238E27FC236}">
                <a16:creationId xmlns:a16="http://schemas.microsoft.com/office/drawing/2014/main" id="{59046584-E0E8-9C43-164C-7B82B4438475}"/>
              </a:ext>
            </a:extLst>
          </p:cNvPr>
          <p:cNvGrpSpPr/>
          <p:nvPr/>
        </p:nvGrpSpPr>
        <p:grpSpPr>
          <a:xfrm>
            <a:off x="1132230" y="1825594"/>
            <a:ext cx="409009" cy="409016"/>
            <a:chOff x="3075107" y="3758147"/>
            <a:chExt cx="409009" cy="409016"/>
          </a:xfrm>
        </p:grpSpPr>
        <p:sp>
          <p:nvSpPr>
            <p:cNvPr id="9" name="Google Shape;898;p40">
              <a:extLst>
                <a:ext uri="{FF2B5EF4-FFF2-40B4-BE49-F238E27FC236}">
                  <a16:creationId xmlns:a16="http://schemas.microsoft.com/office/drawing/2014/main" id="{3DBD2D13-BABA-7B37-55FD-2F86E336D3E1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9;p40">
              <a:extLst>
                <a:ext uri="{FF2B5EF4-FFF2-40B4-BE49-F238E27FC236}">
                  <a16:creationId xmlns:a16="http://schemas.microsoft.com/office/drawing/2014/main" id="{22F92CDD-6335-A3CD-AF3B-78DFD631339D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0;p40">
              <a:extLst>
                <a:ext uri="{FF2B5EF4-FFF2-40B4-BE49-F238E27FC236}">
                  <a16:creationId xmlns:a16="http://schemas.microsoft.com/office/drawing/2014/main" id="{54D3608A-474A-97C0-B965-B8D7D1BA1EDB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01;p40">
              <a:extLst>
                <a:ext uri="{FF2B5EF4-FFF2-40B4-BE49-F238E27FC236}">
                  <a16:creationId xmlns:a16="http://schemas.microsoft.com/office/drawing/2014/main" id="{65EC4472-1782-3D29-B0E0-C9D2E272F0A1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732;p37">
            <a:extLst>
              <a:ext uri="{FF2B5EF4-FFF2-40B4-BE49-F238E27FC236}">
                <a16:creationId xmlns:a16="http://schemas.microsoft.com/office/drawing/2014/main" id="{03CB6F4F-9CBF-1736-2037-DD2B9C8EEEA2}"/>
              </a:ext>
            </a:extLst>
          </p:cNvPr>
          <p:cNvSpPr txBox="1">
            <a:spLocks/>
          </p:cNvSpPr>
          <p:nvPr/>
        </p:nvSpPr>
        <p:spPr>
          <a:xfrm>
            <a:off x="3438515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3EDCFE41-1CC3-3A76-4E72-6720F21F4A11}"/>
              </a:ext>
            </a:extLst>
          </p:cNvPr>
          <p:cNvSpPr txBox="1">
            <a:spLocks/>
          </p:cNvSpPr>
          <p:nvPr/>
        </p:nvSpPr>
        <p:spPr>
          <a:xfrm>
            <a:off x="5936621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pic>
        <p:nvPicPr>
          <p:cNvPr id="3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4032A01-787D-7CCD-0AC2-39030EE4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5337679" y="-1811186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EB374230-1D5B-C5F4-688D-70F53B056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12673385" y="2286279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15D8DF4D-55B4-641B-0CB0-00B66F70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49" y="-1015719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C98EA260-C0E2-2C81-B3A6-3065BB53B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21356246">
            <a:off x="6527280" y="5629571"/>
            <a:ext cx="2168068" cy="8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003;p42">
            <a:hlinkClick r:id="rId12" action="ppaction://hlinksldjump"/>
            <a:extLst>
              <a:ext uri="{FF2B5EF4-FFF2-40B4-BE49-F238E27FC236}">
                <a16:creationId xmlns:a16="http://schemas.microsoft.com/office/drawing/2014/main" id="{275DEF12-E1BF-F991-8CB9-AA5208243FA0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210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7" name="Google Shape;837;p39"/>
          <p:cNvSpPr txBox="1"/>
          <p:nvPr/>
        </p:nvSpPr>
        <p:spPr>
          <a:xfrm>
            <a:off x="47171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4816100" y="357960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1" name="Google Shape;841;p39"/>
          <p:cNvSpPr txBox="1"/>
          <p:nvPr/>
        </p:nvSpPr>
        <p:spPr>
          <a:xfrm>
            <a:off x="4717100" y="3890088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7" name="Google Shape;857;p39"/>
          <p:cNvSpPr txBox="1"/>
          <p:nvPr/>
        </p:nvSpPr>
        <p:spPr>
          <a:xfrm>
            <a:off x="4717100" y="2326738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2" name="Google Shape;862;p39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736;p37">
            <a:extLst>
              <a:ext uri="{FF2B5EF4-FFF2-40B4-BE49-F238E27FC236}">
                <a16:creationId xmlns:a16="http://schemas.microsoft.com/office/drawing/2014/main" id="{3D06FB71-083B-1F57-0878-1BA82C08312F}"/>
              </a:ext>
            </a:extLst>
          </p:cNvPr>
          <p:cNvSpPr txBox="1">
            <a:spLocks/>
          </p:cNvSpPr>
          <p:nvPr/>
        </p:nvSpPr>
        <p:spPr>
          <a:xfrm>
            <a:off x="1161878" y="609264"/>
            <a:ext cx="513475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>
                <a:solidFill>
                  <a:schemeClr val="bg1"/>
                </a:solidFill>
                <a:latin typeface="Oswald" panose="00000500000000000000" pitchFamily="2" charset="0"/>
              </a:rPr>
              <a:t>MẠCH VÀ CHƯƠNG TRÌNH</a:t>
            </a:r>
          </a:p>
        </p:txBody>
      </p:sp>
      <p:sp>
        <p:nvSpPr>
          <p:cNvPr id="7" name="Google Shape;732;p37">
            <a:extLst>
              <a:ext uri="{FF2B5EF4-FFF2-40B4-BE49-F238E27FC236}">
                <a16:creationId xmlns:a16="http://schemas.microsoft.com/office/drawing/2014/main" id="{DB4DAF43-60C0-8320-3231-2068C334CB45}"/>
              </a:ext>
            </a:extLst>
          </p:cNvPr>
          <p:cNvSpPr txBox="1">
            <a:spLocks/>
          </p:cNvSpPr>
          <p:nvPr/>
        </p:nvSpPr>
        <p:spPr>
          <a:xfrm>
            <a:off x="892410" y="627714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sp>
        <p:nvSpPr>
          <p:cNvPr id="8" name="Google Shape;836;p39">
            <a:extLst>
              <a:ext uri="{FF2B5EF4-FFF2-40B4-BE49-F238E27FC236}">
                <a16:creationId xmlns:a16="http://schemas.microsoft.com/office/drawing/2014/main" id="{ABE90ABC-040B-A8FC-BF29-7CEEAA8827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02876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 pitchFamily="2" charset="0"/>
                <a:sym typeface="Oswald"/>
              </a:rPr>
              <a:t>Mô </a:t>
            </a:r>
            <a:r>
              <a:rPr lang="en" dirty="0">
                <a:latin typeface="Livvic" pitchFamily="2" charset="0"/>
                <a:sym typeface="Oswald"/>
              </a:rPr>
              <a:t>phỏng và tiến hành lắp ráp</a:t>
            </a:r>
            <a:endParaRPr dirty="0">
              <a:latin typeface="Livvic" pitchFamily="2" charset="0"/>
              <a:sym typeface="Oswald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E457874-E99F-13F7-B510-360DB42CE26F}"/>
              </a:ext>
            </a:extLst>
          </p:cNvPr>
          <p:cNvSpPr txBox="1"/>
          <p:nvPr/>
        </p:nvSpPr>
        <p:spPr>
          <a:xfrm>
            <a:off x="892410" y="1853070"/>
            <a:ext cx="7644761" cy="256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vi-VN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 thành phần chính: vi xử lý STM32F103C8T6 với 23 LED và 1 nút nhấn.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Port A: các chân PA0, PA1, PA2, PA3, PA4, PA5, PA6, PA7, PA8, PA9, PA10, PA11, PA12.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Port B: các chân PB0, PB1, PB5, PB6, PB7, PB8, PB9, PB10, PB11, PB12, PB13, PB14, PB15.</a:t>
            </a:r>
            <a:endParaRPr lang="en-US" sz="16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Port C: chân PC13 nối với button.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vi-VN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Lần lượt các chân sẽ được nối với LED từ D1 đến D26.</a:t>
            </a:r>
          </a:p>
        </p:txBody>
      </p:sp>
      <p:sp>
        <p:nvSpPr>
          <p:cNvPr id="10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DF11A3A3-0402-DB4F-6078-E3D6949E3BB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31767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2" name="Google Shape;942;p4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43" name="Google Shape;943;p4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6" name="Google Shape;946;p4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7" name="Google Shape;947;p4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8" name="Google Shape;948;p4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9" name="Google Shape;949;p4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0" name="Google Shape;950;p4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1" name="Google Shape;951;p4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4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3" name="Google Shape;953;p4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4" name="Google Shape;954;p4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7" name="Google Shape;957;p41"/>
          <p:cNvSpPr txBox="1">
            <a:spLocks noGrp="1"/>
          </p:cNvSpPr>
          <p:nvPr>
            <p:ph type="title"/>
          </p:nvPr>
        </p:nvSpPr>
        <p:spPr>
          <a:xfrm>
            <a:off x="1645920" y="3990944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phỏng</a:t>
            </a:r>
            <a:r>
              <a:rPr lang="en-US" sz="2000" dirty="0"/>
              <a:t> </a:t>
            </a:r>
            <a:r>
              <a:rPr lang="en-US" sz="2000" dirty="0" err="1"/>
              <a:t>mạch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Proteus</a:t>
            </a:r>
            <a:endParaRPr sz="8800" dirty="0"/>
          </a:p>
        </p:txBody>
      </p:sp>
      <p:sp>
        <p:nvSpPr>
          <p:cNvPr id="968" name="Google Shape;968;p4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1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D5790E83-F1DF-AD62-65F5-678DCAFDF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84" y="845667"/>
            <a:ext cx="4786428" cy="3452165"/>
          </a:xfrm>
          <a:prstGeom prst="rect">
            <a:avLst/>
          </a:prstGeom>
        </p:spPr>
      </p:pic>
      <p:sp>
        <p:nvSpPr>
          <p:cNvPr id="6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FAEA17F7-9FE9-A4A6-1646-E599166E5A87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/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thật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979BBAA1-75C9-24DA-1B40-2DC7E386D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95" y="1291920"/>
            <a:ext cx="2894965" cy="3253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DB9A35-9D43-D79D-3BA9-745A19E6A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855" y="1211579"/>
            <a:ext cx="3790944" cy="3253785"/>
          </a:xfrm>
          <a:prstGeom prst="rect">
            <a:avLst/>
          </a:prstGeom>
        </p:spPr>
      </p:pic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5" name="Google Shape;1003;p42">
            <a:hlinkClick r:id="rId7" action="ppaction://hlinksldjump"/>
            <a:extLst>
              <a:ext uri="{FF2B5EF4-FFF2-40B4-BE49-F238E27FC236}">
                <a16:creationId xmlns:a16="http://schemas.microsoft.com/office/drawing/2014/main" id="{6BBF3EBF-241C-0887-57DA-6A5CEA0E646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13293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/THÀNH VIÊN NHÓM:</a:t>
            </a:r>
            <a:endParaRPr dirty="0"/>
          </a:p>
        </p:txBody>
      </p:sp>
      <p:sp>
        <p:nvSpPr>
          <p:cNvPr id="482" name="Google Shape;482;p3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3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CE0C185-BBD3-A6B6-AF32-5E0D2B41C622}"/>
              </a:ext>
            </a:extLst>
          </p:cNvPr>
          <p:cNvSpPr txBox="1"/>
          <p:nvPr/>
        </p:nvSpPr>
        <p:spPr>
          <a:xfrm>
            <a:off x="2259542" y="1812562"/>
            <a:ext cx="532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Nhóm trưởng: Đỗ Ngọc Tuân – B20DCVT330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62ED0E1-916E-37D2-C627-BF263CC82266}"/>
              </a:ext>
            </a:extLst>
          </p:cNvPr>
          <p:cNvSpPr txBox="1"/>
          <p:nvPr/>
        </p:nvSpPr>
        <p:spPr>
          <a:xfrm>
            <a:off x="1003635" y="2371110"/>
            <a:ext cx="4080120" cy="15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Đỗ Anh Phương – B20DVT298</a:t>
            </a:r>
          </a:p>
          <a:p>
            <a:pPr>
              <a:lnSpc>
                <a:spcPct val="150000"/>
              </a:lnSpc>
            </a:pPr>
            <a:r>
              <a:rPr lang="vi-VN" sz="1600">
                <a:solidFill>
                  <a:schemeClr val="bg1"/>
                </a:solidFill>
                <a:latin typeface="Livvic" pitchFamily="2" charset="0"/>
              </a:rPr>
              <a:t>Lương</a:t>
            </a: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 Ngọc Tùng – B20DCVT346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Phạm Thị Minh Luyến – B20DCVT241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Vũ Trà My – B20DCVT257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ECA5BD1-69ED-3B4C-A9B6-71A02CD4BFB4}"/>
              </a:ext>
            </a:extLst>
          </p:cNvPr>
          <p:cNvSpPr txBox="1"/>
          <p:nvPr/>
        </p:nvSpPr>
        <p:spPr>
          <a:xfrm>
            <a:off x="4922040" y="2294339"/>
            <a:ext cx="3889277" cy="15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Phạm Thị Ánh – B20DCVT041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Trần Hán Sơn – B20DCVT314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Nguyễn Thị Ngân – B20DCVT269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Nguyễn Thị Hà – B20DCVT134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grpSp>
        <p:nvGrpSpPr>
          <p:cNvPr id="16" name="Google Shape;423;p31">
            <a:extLst>
              <a:ext uri="{FF2B5EF4-FFF2-40B4-BE49-F238E27FC236}">
                <a16:creationId xmlns:a16="http://schemas.microsoft.com/office/drawing/2014/main" id="{E7724BDF-C5C4-6C73-9952-B452C7D4F888}"/>
              </a:ext>
            </a:extLst>
          </p:cNvPr>
          <p:cNvGrpSpPr/>
          <p:nvPr/>
        </p:nvGrpSpPr>
        <p:grpSpPr>
          <a:xfrm>
            <a:off x="911079" y="540140"/>
            <a:ext cx="418221" cy="484520"/>
            <a:chOff x="5055410" y="2845326"/>
            <a:chExt cx="633471" cy="733893"/>
          </a:xfrm>
        </p:grpSpPr>
        <p:grpSp>
          <p:nvGrpSpPr>
            <p:cNvPr id="17" name="Google Shape;424;p31">
              <a:extLst>
                <a:ext uri="{FF2B5EF4-FFF2-40B4-BE49-F238E27FC236}">
                  <a16:creationId xmlns:a16="http://schemas.microsoft.com/office/drawing/2014/main" id="{793DF25E-A068-B628-7AF8-54B6ABC83A32}"/>
                </a:ext>
              </a:extLst>
            </p:cNvPr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22" name="Google Shape;425;p31">
                <a:extLst>
                  <a:ext uri="{FF2B5EF4-FFF2-40B4-BE49-F238E27FC236}">
                    <a16:creationId xmlns:a16="http://schemas.microsoft.com/office/drawing/2014/main" id="{AE4CD67B-51B4-EF93-E02D-D1F2B97B895F}"/>
                  </a:ext>
                </a:extLst>
              </p:cNvPr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426;p31">
                <a:extLst>
                  <a:ext uri="{FF2B5EF4-FFF2-40B4-BE49-F238E27FC236}">
                    <a16:creationId xmlns:a16="http://schemas.microsoft.com/office/drawing/2014/main" id="{DE714DB3-1A92-77A6-6A4C-3540A23A714D}"/>
                  </a:ext>
                </a:extLst>
              </p:cNvPr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24" name="Google Shape;427;p31">
                  <a:extLst>
                    <a:ext uri="{FF2B5EF4-FFF2-40B4-BE49-F238E27FC236}">
                      <a16:creationId xmlns:a16="http://schemas.microsoft.com/office/drawing/2014/main" id="{8DBF1BDE-C324-B44F-11CD-4F5D49A7216C}"/>
                    </a:ext>
                  </a:extLst>
                </p:cNvPr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28;p31">
                  <a:extLst>
                    <a:ext uri="{FF2B5EF4-FFF2-40B4-BE49-F238E27FC236}">
                      <a16:creationId xmlns:a16="http://schemas.microsoft.com/office/drawing/2014/main" id="{C0FEB574-CBA8-4BEF-32E1-ADC0F1C67DF1}"/>
                    </a:ext>
                  </a:extLst>
                </p:cNvPr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29;p31">
                  <a:extLst>
                    <a:ext uri="{FF2B5EF4-FFF2-40B4-BE49-F238E27FC236}">
                      <a16:creationId xmlns:a16="http://schemas.microsoft.com/office/drawing/2014/main" id="{CC1E9D3F-25B2-5FEE-E7DA-482A377BC8B4}"/>
                    </a:ext>
                  </a:extLst>
                </p:cNvPr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Google Shape;430;p31">
              <a:extLst>
                <a:ext uri="{FF2B5EF4-FFF2-40B4-BE49-F238E27FC236}">
                  <a16:creationId xmlns:a16="http://schemas.microsoft.com/office/drawing/2014/main" id="{59A39C65-BDD7-F33A-26B4-85058D887B4C}"/>
                </a:ext>
              </a:extLst>
            </p:cNvPr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19" name="Google Shape;431;p31">
                <a:extLst>
                  <a:ext uri="{FF2B5EF4-FFF2-40B4-BE49-F238E27FC236}">
                    <a16:creationId xmlns:a16="http://schemas.microsoft.com/office/drawing/2014/main" id="{9D6AE66C-EEED-3CC1-A5D8-459BA4DF4D79}"/>
                  </a:ext>
                </a:extLst>
              </p:cNvPr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2;p31">
                <a:extLst>
                  <a:ext uri="{FF2B5EF4-FFF2-40B4-BE49-F238E27FC236}">
                    <a16:creationId xmlns:a16="http://schemas.microsoft.com/office/drawing/2014/main" id="{9FCB518B-4E04-DCD1-2D81-0A68C24685BE}"/>
                  </a:ext>
                </a:extLst>
              </p:cNvPr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3;p31">
                <a:extLst>
                  <a:ext uri="{FF2B5EF4-FFF2-40B4-BE49-F238E27FC236}">
                    <a16:creationId xmlns:a16="http://schemas.microsoft.com/office/drawing/2014/main" id="{3BFA83F2-040E-CEBB-E89D-F60056AC27C5}"/>
                  </a:ext>
                </a:extLst>
              </p:cNvPr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A609512A-97E1-A601-7B6F-809964C2F44E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/Chương trình C điều khiển LED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10" y="1457245"/>
            <a:ext cx="2818990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 biến sử dụng trong bài</a:t>
            </a:r>
            <a:endParaRPr lang="vi-VN" sz="16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1365278-2DE7-DE21-5F1D-D5459886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80" y="1951407"/>
            <a:ext cx="7035354" cy="1240685"/>
          </a:xfrm>
          <a:prstGeom prst="rect">
            <a:avLst/>
          </a:prstGeom>
        </p:spPr>
      </p:pic>
      <p:sp>
        <p:nvSpPr>
          <p:cNvPr id="7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B8897AA3-8A68-AFAA-0165-27F634F19976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1883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/Chương trình C điều khiển LED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10" y="1457245"/>
            <a:ext cx="2818990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 hàm sử dụng trong bài</a:t>
            </a:r>
            <a:endParaRPr lang="vi-VN" sz="16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D0282BCD-3071-8BC9-4C67-5C3C8F310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04" y="1936899"/>
            <a:ext cx="7307729" cy="1824873"/>
          </a:xfrm>
          <a:prstGeom prst="rect">
            <a:avLst/>
          </a:prstGeom>
        </p:spPr>
      </p:pic>
      <p:sp>
        <p:nvSpPr>
          <p:cNvPr id="8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364444AD-2B3E-BB88-0937-CC140727F47B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0968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/Chương trình C điều khiển LED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457245"/>
            <a:ext cx="3968958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 mảng hiệu ứng chứa trạng thái bit:</a:t>
            </a:r>
            <a:endParaRPr lang="vi-VN" sz="16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824AF15-A63A-F414-FB68-F0F12B1DE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00" y="2109580"/>
            <a:ext cx="7584242" cy="814457"/>
          </a:xfrm>
          <a:prstGeom prst="rect">
            <a:avLst/>
          </a:prstGeom>
        </p:spPr>
      </p:pic>
      <p:sp>
        <p:nvSpPr>
          <p:cNvPr id="8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83E4B596-7F5D-61B8-935D-BFF4405B207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2686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/Chi tiết một số hàm quan trọng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317063"/>
            <a:ext cx="3968958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1. GPIO_Configuration()</a:t>
            </a:r>
            <a:endParaRPr lang="vi-VN" sz="16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0A8F431-3FD3-D624-3DAE-D559EE9C1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837" y="1826779"/>
            <a:ext cx="5269421" cy="2776721"/>
          </a:xfrm>
          <a:prstGeom prst="rect">
            <a:avLst/>
          </a:prstGeom>
        </p:spPr>
      </p:pic>
      <p:sp>
        <p:nvSpPr>
          <p:cNvPr id="8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7C849FA8-BED8-54F2-D6BE-4D8A0A000FC5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581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/Chi tiết một số hàm quan trọng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317063"/>
            <a:ext cx="3968958" cy="38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  <a:cs typeface="Cambria" panose="02040503050406030204" pitchFamily="18" charset="0"/>
              </a:rPr>
              <a:t>2. </a:t>
            </a:r>
            <a:r>
              <a:rPr lang="en-US" sz="1800" i="1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  <a:cs typeface="Cambria" panose="02040503050406030204" pitchFamily="18" charset="0"/>
              </a:rPr>
              <a:t>check_button()</a:t>
            </a:r>
            <a:endParaRPr lang="vi-VN" sz="18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0ECE34F-4A17-3B01-82E1-924ADA0C4D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r="4115"/>
          <a:stretch>
            <a:fillRect/>
          </a:stretch>
        </p:blipFill>
        <p:spPr bwMode="auto">
          <a:xfrm>
            <a:off x="1090575" y="1960852"/>
            <a:ext cx="6962849" cy="2282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04D814E0-45D5-DBAB-3DC5-B12116CE18FB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965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/Chi tiết một số hàm quan trọng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317063"/>
            <a:ext cx="3968958" cy="38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  <a:cs typeface="Cambria" panose="02040503050406030204" pitchFamily="18" charset="0"/>
              </a:rPr>
              <a:t>3. load_effect() </a:t>
            </a:r>
            <a:endParaRPr lang="vi-VN" sz="18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F071D21-D003-5B8B-A1B0-9329E7BD9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872" y="1666615"/>
            <a:ext cx="5088255" cy="2879090"/>
          </a:xfrm>
          <a:prstGeom prst="rect">
            <a:avLst/>
          </a:prstGeom>
        </p:spPr>
      </p:pic>
      <p:sp>
        <p:nvSpPr>
          <p:cNvPr id="9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827F478C-37A2-168D-22DD-B4023024F70A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8204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/Chi tiết một số hàm quan trọng</a:t>
            </a:r>
            <a:endParaRPr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317063"/>
            <a:ext cx="3968958" cy="38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  <a:cs typeface="Cambria" panose="02040503050406030204" pitchFamily="18" charset="0"/>
              </a:rPr>
              <a:t>4. Các hàm tạo hiệu ứng</a:t>
            </a:r>
            <a:endParaRPr lang="vi-VN" sz="18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CB971B9-5233-1127-8C39-F8215EA93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84" y="1962481"/>
            <a:ext cx="7442409" cy="1776142"/>
          </a:xfrm>
          <a:prstGeom prst="rect">
            <a:avLst/>
          </a:prstGeom>
        </p:spPr>
      </p:pic>
      <p:sp>
        <p:nvSpPr>
          <p:cNvPr id="8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18F7CC1F-8630-3521-9FDC-D8A3F3E8BEA9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8116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/Chi tiết một số hàm quan trọng</a:t>
            </a:r>
            <a:endParaRPr dirty="0"/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FDCD13A-27C2-19E9-AE0A-2BB9B070BDF8}"/>
              </a:ext>
            </a:extLst>
          </p:cNvPr>
          <p:cNvSpPr txBox="1"/>
          <p:nvPr/>
        </p:nvSpPr>
        <p:spPr>
          <a:xfrm>
            <a:off x="892409" y="1317063"/>
            <a:ext cx="3968958" cy="38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800" i="1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  <a:cs typeface="Cambria" panose="02040503050406030204" pitchFamily="18" charset="0"/>
              </a:rPr>
              <a:t>5. Hàm main</a:t>
            </a:r>
            <a:endParaRPr lang="vi-VN" sz="1800">
              <a:solidFill>
                <a:schemeClr val="bg1"/>
              </a:solidFill>
              <a:effectLst/>
              <a:latin typeface="Livv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9035786-40AA-B7A1-2E3E-ACEE52EE7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09" y="1906468"/>
            <a:ext cx="7520980" cy="20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6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4;p37">
            <a:extLst>
              <a:ext uri="{FF2B5EF4-FFF2-40B4-BE49-F238E27FC236}">
                <a16:creationId xmlns:a16="http://schemas.microsoft.com/office/drawing/2014/main" id="{82A17DE2-349E-F9F1-8612-66AE77334596}"/>
              </a:ext>
            </a:extLst>
          </p:cNvPr>
          <p:cNvSpPr txBox="1">
            <a:spLocks/>
          </p:cNvSpPr>
          <p:nvPr/>
        </p:nvSpPr>
        <p:spPr>
          <a:xfrm>
            <a:off x="3711400" y="-1057433"/>
            <a:ext cx="1948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PHƯƠNG HƯỚNG XỬ LÝ</a:t>
            </a:r>
          </a:p>
        </p:txBody>
      </p:sp>
      <p:sp>
        <p:nvSpPr>
          <p:cNvPr id="7" name="Google Shape;3354;p55">
            <a:extLst>
              <a:ext uri="{FF2B5EF4-FFF2-40B4-BE49-F238E27FC236}">
                <a16:creationId xmlns:a16="http://schemas.microsoft.com/office/drawing/2014/main" id="{081841B4-209F-8570-D3C5-D29FEAA7538B}"/>
              </a:ext>
            </a:extLst>
          </p:cNvPr>
          <p:cNvSpPr txBox="1">
            <a:spLocks/>
          </p:cNvSpPr>
          <p:nvPr/>
        </p:nvSpPr>
        <p:spPr>
          <a:xfrm>
            <a:off x="2328990" y="2314185"/>
            <a:ext cx="546236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 sz="960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5545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/NỘI DUNG CHÍNH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1145575" y="2553069"/>
            <a:ext cx="1881685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CÁC LINH KIỆN</a:t>
            </a:r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978860" y="3071486"/>
            <a:ext cx="196868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ivvic" pitchFamily="2" charset="0"/>
              </a:rPr>
              <a:t>Giới thiệu về một số linh kiện sử dụng trong bài </a:t>
            </a:r>
            <a:endParaRPr sz="1600">
              <a:latin typeface="Livvic" pitchFamily="2" charset="0"/>
            </a:endParaRPr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711400" y="2553275"/>
            <a:ext cx="19487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PHƯƠNG HƯỚNG XỬ LÝ</a:t>
            </a:r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511078" y="3138099"/>
            <a:ext cx="2149021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Dựa vào kiến thức đã có, phân tích đề bài và đưa ra phương hướng</a:t>
            </a:r>
            <a:endParaRPr sz="1600">
              <a:latin typeface="Livvic" pitchFamily="2" charset="0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206089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MẠCH VÀ </a:t>
            </a:r>
            <a:br>
              <a:rPr lang="en-US"/>
            </a:br>
            <a:r>
              <a:rPr lang="en-US"/>
              <a:t>CHƯƠNG TRÌNH</a:t>
            </a:r>
            <a:endParaRPr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310934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vvic" pitchFamily="2" charset="0"/>
              </a:rPr>
              <a:t>Mạch mô phỏng, mạch thật và chương trình điều khiển</a:t>
            </a:r>
            <a:endParaRPr sz="1600">
              <a:latin typeface="Livvic" pitchFamily="2" charset="0"/>
            </a:endParaRPr>
          </a:p>
        </p:txBody>
      </p:sp>
      <p:grpSp>
        <p:nvGrpSpPr>
          <p:cNvPr id="738" name="Google Shape;738;p37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739" name="Google Shape;739;p37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7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753" name="Google Shape;753;p37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32;p37">
            <a:extLst>
              <a:ext uri="{FF2B5EF4-FFF2-40B4-BE49-F238E27FC236}">
                <a16:creationId xmlns:a16="http://schemas.microsoft.com/office/drawing/2014/main" id="{D700FF32-5187-9C21-C3B4-14F2F4E42A81}"/>
              </a:ext>
            </a:extLst>
          </p:cNvPr>
          <p:cNvSpPr txBox="1">
            <a:spLocks/>
          </p:cNvSpPr>
          <p:nvPr/>
        </p:nvSpPr>
        <p:spPr>
          <a:xfrm>
            <a:off x="907005" y="2550694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grpSp>
        <p:nvGrpSpPr>
          <p:cNvPr id="8" name="Google Shape;897;p40">
            <a:extLst>
              <a:ext uri="{FF2B5EF4-FFF2-40B4-BE49-F238E27FC236}">
                <a16:creationId xmlns:a16="http://schemas.microsoft.com/office/drawing/2014/main" id="{59046584-E0E8-9C43-164C-7B82B4438475}"/>
              </a:ext>
            </a:extLst>
          </p:cNvPr>
          <p:cNvGrpSpPr/>
          <p:nvPr/>
        </p:nvGrpSpPr>
        <p:grpSpPr>
          <a:xfrm>
            <a:off x="1132230" y="1825594"/>
            <a:ext cx="409009" cy="409016"/>
            <a:chOff x="3075107" y="3758147"/>
            <a:chExt cx="409009" cy="409016"/>
          </a:xfrm>
        </p:grpSpPr>
        <p:sp>
          <p:nvSpPr>
            <p:cNvPr id="9" name="Google Shape;898;p40">
              <a:extLst>
                <a:ext uri="{FF2B5EF4-FFF2-40B4-BE49-F238E27FC236}">
                  <a16:creationId xmlns:a16="http://schemas.microsoft.com/office/drawing/2014/main" id="{3DBD2D13-BABA-7B37-55FD-2F86E336D3E1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9;p40">
              <a:extLst>
                <a:ext uri="{FF2B5EF4-FFF2-40B4-BE49-F238E27FC236}">
                  <a16:creationId xmlns:a16="http://schemas.microsoft.com/office/drawing/2014/main" id="{22F92CDD-6335-A3CD-AF3B-78DFD631339D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0;p40">
              <a:extLst>
                <a:ext uri="{FF2B5EF4-FFF2-40B4-BE49-F238E27FC236}">
                  <a16:creationId xmlns:a16="http://schemas.microsoft.com/office/drawing/2014/main" id="{54D3608A-474A-97C0-B965-B8D7D1BA1EDB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01;p40">
              <a:extLst>
                <a:ext uri="{FF2B5EF4-FFF2-40B4-BE49-F238E27FC236}">
                  <a16:creationId xmlns:a16="http://schemas.microsoft.com/office/drawing/2014/main" id="{65EC4472-1782-3D29-B0E0-C9D2E272F0A1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732;p37">
            <a:extLst>
              <a:ext uri="{FF2B5EF4-FFF2-40B4-BE49-F238E27FC236}">
                <a16:creationId xmlns:a16="http://schemas.microsoft.com/office/drawing/2014/main" id="{03CB6F4F-9CBF-1736-2037-DD2B9C8EEEA2}"/>
              </a:ext>
            </a:extLst>
          </p:cNvPr>
          <p:cNvSpPr txBox="1">
            <a:spLocks/>
          </p:cNvSpPr>
          <p:nvPr/>
        </p:nvSpPr>
        <p:spPr>
          <a:xfrm>
            <a:off x="3438515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3EDCFE41-1CC3-3A76-4E72-6720F21F4A11}"/>
              </a:ext>
            </a:extLst>
          </p:cNvPr>
          <p:cNvSpPr txBox="1">
            <a:spLocks/>
          </p:cNvSpPr>
          <p:nvPr/>
        </p:nvSpPr>
        <p:spPr>
          <a:xfrm>
            <a:off x="5936621" y="2571750"/>
            <a:ext cx="261723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/>
              <a:t>/</a:t>
            </a:r>
            <a:endParaRPr lang="vi-VN" sz="4800"/>
          </a:p>
        </p:txBody>
      </p:sp>
      <p:pic>
        <p:nvPicPr>
          <p:cNvPr id="3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4032A01-787D-7CCD-0AC2-39030EE4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5337679" y="-1811186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EB374230-1D5B-C5F4-688D-70F53B056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12673385" y="2286279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15D8DF4D-55B4-641B-0CB0-00B66F70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49" y="-1015719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C98EA260-C0E2-2C81-B3A6-3065BB53B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21356246">
            <a:off x="6527280" y="5629571"/>
            <a:ext cx="2168068" cy="8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êu đề 14">
            <a:extLst>
              <a:ext uri="{FF2B5EF4-FFF2-40B4-BE49-F238E27FC236}">
                <a16:creationId xmlns:a16="http://schemas.microsoft.com/office/drawing/2014/main" id="{33CB4A0D-6714-0C55-F3A8-90FDE9B8CC4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6" name="Google Shape;1003;p42">
            <a:hlinkClick r:id="rId12" action="ppaction://hlinksldjump"/>
            <a:extLst>
              <a:ext uri="{FF2B5EF4-FFF2-40B4-BE49-F238E27FC236}">
                <a16:creationId xmlns:a16="http://schemas.microsoft.com/office/drawing/2014/main" id="{94BF5E19-28E5-7CC7-E9F4-9338CB924604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n-US" sz="1000"/>
              <a:t>Microprocessor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5" name="Google Shape;595;p35"/>
          <p:cNvCxnSpPr/>
          <p:nvPr/>
        </p:nvCxnSpPr>
        <p:spPr>
          <a:xfrm>
            <a:off x="983962" y="4014671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948600" y="1156700"/>
            <a:ext cx="737100" cy="737100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114590" y="1343301"/>
            <a:ext cx="409009" cy="409016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5575" y="2553068"/>
            <a:ext cx="4091443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CÁC LINH KIỆN</a:t>
            </a:r>
            <a:endParaRPr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572051" y="2315536"/>
            <a:ext cx="448297" cy="138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1500"/>
              <a:t>/</a:t>
            </a:r>
            <a:endParaRPr lang="vi-VN" sz="115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09" y="1957516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7406904" y="2068929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5625239" y="1709715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21356246">
            <a:off x="5834872" y="2817884"/>
            <a:ext cx="2168068" cy="8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1497638" y="169500"/>
            <a:ext cx="553037" cy="553037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801126" y="413876"/>
            <a:ext cx="306874" cy="306879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279" y="115428"/>
            <a:ext cx="4886672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GIỚI THIỆU CÁC LINH KIỆN</a:t>
            </a:r>
            <a:endParaRPr sz="3000"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2108004" y="269060"/>
            <a:ext cx="376549" cy="60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000"/>
              <a:t>/</a:t>
            </a:r>
            <a:endParaRPr lang="vi-VN" sz="30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05" y="1957516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4914873" y="2120867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1138170" y="1524122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18051746">
            <a:off x="6233692" y="1545448"/>
            <a:ext cx="2168068" cy="8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33;p37">
            <a:extLst>
              <a:ext uri="{FF2B5EF4-FFF2-40B4-BE49-F238E27FC236}">
                <a16:creationId xmlns:a16="http://schemas.microsoft.com/office/drawing/2014/main" id="{7C9EBADC-5BA6-29DC-E7D3-B9A419336C67}"/>
              </a:ext>
            </a:extLst>
          </p:cNvPr>
          <p:cNvSpPr txBox="1">
            <a:spLocks/>
          </p:cNvSpPr>
          <p:nvPr/>
        </p:nvSpPr>
        <p:spPr>
          <a:xfrm>
            <a:off x="913285" y="2807587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Đầu kết nối</a:t>
            </a:r>
          </a:p>
          <a:p>
            <a:pPr marL="0" indent="0"/>
            <a:r>
              <a:rPr lang="en-US">
                <a:latin typeface="Livvic" pitchFamily="2" charset="0"/>
              </a:rPr>
              <a:t>ST-Link V2</a:t>
            </a:r>
            <a:endParaRPr lang="vi-VN">
              <a:latin typeface="Livvic" pitchFamily="2" charset="0"/>
            </a:endParaRPr>
          </a:p>
        </p:txBody>
      </p:sp>
      <p:sp>
        <p:nvSpPr>
          <p:cNvPr id="16" name="Google Shape;733;p37">
            <a:extLst>
              <a:ext uri="{FF2B5EF4-FFF2-40B4-BE49-F238E27FC236}">
                <a16:creationId xmlns:a16="http://schemas.microsoft.com/office/drawing/2014/main" id="{8B19D480-30AF-F42D-B3DD-71C1F69C2A69}"/>
              </a:ext>
            </a:extLst>
          </p:cNvPr>
          <p:cNvSpPr txBox="1">
            <a:spLocks/>
          </p:cNvSpPr>
          <p:nvPr/>
        </p:nvSpPr>
        <p:spPr>
          <a:xfrm>
            <a:off x="2735882" y="2856564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LED Xanh lá</a:t>
            </a:r>
            <a:endParaRPr lang="vi-VN">
              <a:latin typeface="Livvic" pitchFamily="2" charset="0"/>
            </a:endParaRPr>
          </a:p>
        </p:txBody>
      </p:sp>
      <p:sp>
        <p:nvSpPr>
          <p:cNvPr id="17" name="Google Shape;733;p37">
            <a:extLst>
              <a:ext uri="{FF2B5EF4-FFF2-40B4-BE49-F238E27FC236}">
                <a16:creationId xmlns:a16="http://schemas.microsoft.com/office/drawing/2014/main" id="{51ADC4A3-AB6E-532D-1748-04C2102C63C5}"/>
              </a:ext>
            </a:extLst>
          </p:cNvPr>
          <p:cNvSpPr txBox="1">
            <a:spLocks/>
          </p:cNvSpPr>
          <p:nvPr/>
        </p:nvSpPr>
        <p:spPr>
          <a:xfrm>
            <a:off x="4835596" y="2807587"/>
            <a:ext cx="111186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Nút nhấn</a:t>
            </a:r>
            <a:endParaRPr lang="vi-VN">
              <a:latin typeface="Livvic" pitchFamily="2" charset="0"/>
            </a:endParaRPr>
          </a:p>
        </p:txBody>
      </p:sp>
      <p:sp>
        <p:nvSpPr>
          <p:cNvPr id="18" name="Google Shape;733;p37">
            <a:extLst>
              <a:ext uri="{FF2B5EF4-FFF2-40B4-BE49-F238E27FC236}">
                <a16:creationId xmlns:a16="http://schemas.microsoft.com/office/drawing/2014/main" id="{5D74E10A-BCDF-87FB-F571-99DB831BBEA7}"/>
              </a:ext>
            </a:extLst>
          </p:cNvPr>
          <p:cNvSpPr txBox="1">
            <a:spLocks/>
          </p:cNvSpPr>
          <p:nvPr/>
        </p:nvSpPr>
        <p:spPr>
          <a:xfrm>
            <a:off x="6407919" y="2847991"/>
            <a:ext cx="177731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STM32F103C8</a:t>
            </a:r>
            <a:endParaRPr lang="vi-VN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1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1497638" y="169500"/>
            <a:ext cx="553037" cy="553037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801126" y="413876"/>
            <a:ext cx="306874" cy="306879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279" y="115428"/>
            <a:ext cx="4886672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GIỚI THIỆU CÁC LINH KIỆN</a:t>
            </a:r>
            <a:endParaRPr sz="3000"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2108004" y="269060"/>
            <a:ext cx="376549" cy="60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000"/>
              <a:t>/</a:t>
            </a:r>
            <a:endParaRPr lang="vi-VN" sz="30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05" y="-1616448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4914873" y="-1453097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1138170" y="-2049842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18051746">
            <a:off x="444440" y="2315364"/>
            <a:ext cx="2908307" cy="110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33;p37">
            <a:extLst>
              <a:ext uri="{FF2B5EF4-FFF2-40B4-BE49-F238E27FC236}">
                <a16:creationId xmlns:a16="http://schemas.microsoft.com/office/drawing/2014/main" id="{7C9EBADC-5BA6-29DC-E7D3-B9A419336C67}"/>
              </a:ext>
            </a:extLst>
          </p:cNvPr>
          <p:cNvSpPr txBox="1">
            <a:spLocks/>
          </p:cNvSpPr>
          <p:nvPr/>
        </p:nvSpPr>
        <p:spPr>
          <a:xfrm>
            <a:off x="913285" y="6809256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Đầu kết nối</a:t>
            </a:r>
          </a:p>
          <a:p>
            <a:pPr marL="0" indent="0"/>
            <a:r>
              <a:rPr lang="en-US">
                <a:latin typeface="Livvic" pitchFamily="2" charset="0"/>
              </a:rPr>
              <a:t>ST-Link V2</a:t>
            </a:r>
            <a:endParaRPr lang="vi-VN">
              <a:latin typeface="Livvic" pitchFamily="2" charset="0"/>
            </a:endParaRPr>
          </a:p>
        </p:txBody>
      </p:sp>
      <p:sp>
        <p:nvSpPr>
          <p:cNvPr id="16" name="Google Shape;733;p37">
            <a:extLst>
              <a:ext uri="{FF2B5EF4-FFF2-40B4-BE49-F238E27FC236}">
                <a16:creationId xmlns:a16="http://schemas.microsoft.com/office/drawing/2014/main" id="{8B19D480-30AF-F42D-B3DD-71C1F69C2A69}"/>
              </a:ext>
            </a:extLst>
          </p:cNvPr>
          <p:cNvSpPr txBox="1">
            <a:spLocks/>
          </p:cNvSpPr>
          <p:nvPr/>
        </p:nvSpPr>
        <p:spPr>
          <a:xfrm>
            <a:off x="2735882" y="6858233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LED Xanh lá</a:t>
            </a:r>
            <a:endParaRPr lang="vi-VN">
              <a:latin typeface="Livvic" pitchFamily="2" charset="0"/>
            </a:endParaRPr>
          </a:p>
        </p:txBody>
      </p:sp>
      <p:sp>
        <p:nvSpPr>
          <p:cNvPr id="17" name="Google Shape;733;p37">
            <a:extLst>
              <a:ext uri="{FF2B5EF4-FFF2-40B4-BE49-F238E27FC236}">
                <a16:creationId xmlns:a16="http://schemas.microsoft.com/office/drawing/2014/main" id="{51ADC4A3-AB6E-532D-1748-04C2102C63C5}"/>
              </a:ext>
            </a:extLst>
          </p:cNvPr>
          <p:cNvSpPr txBox="1">
            <a:spLocks/>
          </p:cNvSpPr>
          <p:nvPr/>
        </p:nvSpPr>
        <p:spPr>
          <a:xfrm>
            <a:off x="4835596" y="6809256"/>
            <a:ext cx="111186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Nút nhấn</a:t>
            </a:r>
            <a:endParaRPr lang="vi-VN">
              <a:latin typeface="Livvic" pitchFamily="2" charset="0"/>
            </a:endParaRPr>
          </a:p>
        </p:txBody>
      </p:sp>
      <p:sp>
        <p:nvSpPr>
          <p:cNvPr id="18" name="Google Shape;733;p37">
            <a:extLst>
              <a:ext uri="{FF2B5EF4-FFF2-40B4-BE49-F238E27FC236}">
                <a16:creationId xmlns:a16="http://schemas.microsoft.com/office/drawing/2014/main" id="{5D74E10A-BCDF-87FB-F571-99DB831BBEA7}"/>
              </a:ext>
            </a:extLst>
          </p:cNvPr>
          <p:cNvSpPr txBox="1">
            <a:spLocks/>
          </p:cNvSpPr>
          <p:nvPr/>
        </p:nvSpPr>
        <p:spPr>
          <a:xfrm>
            <a:off x="5516880" y="1003831"/>
            <a:ext cx="285915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2800" b="1">
                <a:latin typeface="Livvic" pitchFamily="2" charset="0"/>
              </a:rPr>
              <a:t>STM32F103C8</a:t>
            </a:r>
            <a:endParaRPr lang="vi-VN" sz="2000" b="1">
              <a:latin typeface="Livvic" pitchFamily="2" charset="0"/>
            </a:endParaRPr>
          </a:p>
        </p:txBody>
      </p:sp>
      <p:cxnSp>
        <p:nvCxnSpPr>
          <p:cNvPr id="12" name="Google Shape;595;p35">
            <a:extLst>
              <a:ext uri="{FF2B5EF4-FFF2-40B4-BE49-F238E27FC236}">
                <a16:creationId xmlns:a16="http://schemas.microsoft.com/office/drawing/2014/main" id="{3AC536EB-EFB0-AB70-938A-675EBE8A7B2A}"/>
              </a:ext>
            </a:extLst>
          </p:cNvPr>
          <p:cNvCxnSpPr/>
          <p:nvPr/>
        </p:nvCxnSpPr>
        <p:spPr>
          <a:xfrm>
            <a:off x="4541520" y="1569459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Google Shape;737;p37">
            <a:extLst>
              <a:ext uri="{FF2B5EF4-FFF2-40B4-BE49-F238E27FC236}">
                <a16:creationId xmlns:a16="http://schemas.microsoft.com/office/drawing/2014/main" id="{CE4C732F-EC1E-F588-0478-2D0917F7ED1D}"/>
              </a:ext>
            </a:extLst>
          </p:cNvPr>
          <p:cNvSpPr txBox="1">
            <a:spLocks/>
          </p:cNvSpPr>
          <p:nvPr/>
        </p:nvSpPr>
        <p:spPr>
          <a:xfrm>
            <a:off x="3714035" y="1916618"/>
            <a:ext cx="4751811" cy="2383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b="0" i="0">
                <a:solidFill>
                  <a:schemeClr val="bg1"/>
                </a:solidFill>
                <a:effectLst/>
                <a:latin typeface="Livvic" pitchFamily="2" charset="0"/>
              </a:rPr>
              <a:t>STM32 là một trong những dòng chip phổ biến của ST với nhiều họ thông dụng như F0,F1,F2,F3,F4….. S</a:t>
            </a:r>
            <a:r>
              <a:rPr lang="en-US" sz="2000" b="0" i="0">
                <a:solidFill>
                  <a:schemeClr val="bg1"/>
                </a:solidFill>
                <a:effectLst/>
                <a:latin typeface="Livvic" pitchFamily="2" charset="0"/>
              </a:rPr>
              <a:t>TM32F103C8</a:t>
            </a:r>
            <a:r>
              <a:rPr lang="vi-VN" sz="2000" b="0" i="0">
                <a:solidFill>
                  <a:schemeClr val="bg1"/>
                </a:solidFill>
                <a:effectLst/>
                <a:latin typeface="Livvic" pitchFamily="2" charset="0"/>
              </a:rPr>
              <a:t> thuộc họ F1 với lõi là ARM COTEX M3.</a:t>
            </a:r>
            <a:endParaRPr lang="en-US" sz="2000" b="0" i="0">
              <a:solidFill>
                <a:schemeClr val="bg1"/>
              </a:solidFill>
              <a:effectLst/>
              <a:latin typeface="Livvic" pitchFamily="2" charset="0"/>
            </a:endParaRPr>
          </a:p>
          <a:p>
            <a:r>
              <a:rPr lang="en-US" sz="2000" b="0" i="0">
                <a:solidFill>
                  <a:schemeClr val="bg1"/>
                </a:solidFill>
                <a:effectLst/>
                <a:latin typeface="Livvic" pitchFamily="2" charset="0"/>
              </a:rPr>
              <a:t>Là </a:t>
            </a:r>
            <a:r>
              <a:rPr lang="vi-VN" sz="2000" b="0" i="0">
                <a:solidFill>
                  <a:schemeClr val="bg1"/>
                </a:solidFill>
                <a:effectLst/>
                <a:latin typeface="Livvic" pitchFamily="2" charset="0"/>
              </a:rPr>
              <a:t>vi điều khiển 32 bit, tốc độ tối đa là 72Mhz</a:t>
            </a:r>
            <a:r>
              <a:rPr lang="en-US" sz="2000" b="0" i="0">
                <a:solidFill>
                  <a:schemeClr val="bg1"/>
                </a:solidFill>
                <a:effectLst/>
                <a:latin typeface="Livvic" pitchFamily="2" charset="0"/>
              </a:rPr>
              <a:t>.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2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1497638" y="169500"/>
            <a:ext cx="553037" cy="553037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801126" y="413876"/>
            <a:ext cx="306874" cy="306879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279" y="115428"/>
            <a:ext cx="4886672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GIỚI THIỆU CÁC LINH KIỆN</a:t>
            </a:r>
            <a:endParaRPr sz="3000"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2108004" y="269060"/>
            <a:ext cx="376549" cy="60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000"/>
              <a:t>/</a:t>
            </a:r>
            <a:endParaRPr lang="vi-VN" sz="30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05" y="-1616448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4914873" y="-1453097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1138170" y="-2049842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18051746">
            <a:off x="2738419" y="2334282"/>
            <a:ext cx="2908307" cy="110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33;p37">
            <a:extLst>
              <a:ext uri="{FF2B5EF4-FFF2-40B4-BE49-F238E27FC236}">
                <a16:creationId xmlns:a16="http://schemas.microsoft.com/office/drawing/2014/main" id="{7C9EBADC-5BA6-29DC-E7D3-B9A419336C67}"/>
              </a:ext>
            </a:extLst>
          </p:cNvPr>
          <p:cNvSpPr txBox="1">
            <a:spLocks/>
          </p:cNvSpPr>
          <p:nvPr/>
        </p:nvSpPr>
        <p:spPr>
          <a:xfrm>
            <a:off x="913285" y="6809256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Đầu kết nối</a:t>
            </a:r>
          </a:p>
          <a:p>
            <a:pPr marL="0" indent="0"/>
            <a:r>
              <a:rPr lang="en-US">
                <a:latin typeface="Livvic" pitchFamily="2" charset="0"/>
              </a:rPr>
              <a:t>ST-Link V2</a:t>
            </a:r>
            <a:endParaRPr lang="vi-VN">
              <a:latin typeface="Livvic" pitchFamily="2" charset="0"/>
            </a:endParaRPr>
          </a:p>
        </p:txBody>
      </p:sp>
      <p:sp>
        <p:nvSpPr>
          <p:cNvPr id="16" name="Google Shape;733;p37">
            <a:extLst>
              <a:ext uri="{FF2B5EF4-FFF2-40B4-BE49-F238E27FC236}">
                <a16:creationId xmlns:a16="http://schemas.microsoft.com/office/drawing/2014/main" id="{8B19D480-30AF-F42D-B3DD-71C1F69C2A69}"/>
              </a:ext>
            </a:extLst>
          </p:cNvPr>
          <p:cNvSpPr txBox="1">
            <a:spLocks/>
          </p:cNvSpPr>
          <p:nvPr/>
        </p:nvSpPr>
        <p:spPr>
          <a:xfrm>
            <a:off x="2735882" y="6858233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LED Xanh lá</a:t>
            </a:r>
            <a:endParaRPr lang="vi-VN">
              <a:latin typeface="Livvic" pitchFamily="2" charset="0"/>
            </a:endParaRPr>
          </a:p>
        </p:txBody>
      </p:sp>
      <p:sp>
        <p:nvSpPr>
          <p:cNvPr id="17" name="Google Shape;733;p37">
            <a:extLst>
              <a:ext uri="{FF2B5EF4-FFF2-40B4-BE49-F238E27FC236}">
                <a16:creationId xmlns:a16="http://schemas.microsoft.com/office/drawing/2014/main" id="{51ADC4A3-AB6E-532D-1748-04C2102C63C5}"/>
              </a:ext>
            </a:extLst>
          </p:cNvPr>
          <p:cNvSpPr txBox="1">
            <a:spLocks/>
          </p:cNvSpPr>
          <p:nvPr/>
        </p:nvSpPr>
        <p:spPr>
          <a:xfrm>
            <a:off x="4835596" y="6809256"/>
            <a:ext cx="111186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Nút nhấn</a:t>
            </a:r>
            <a:endParaRPr lang="vi-VN">
              <a:latin typeface="Livvic" pitchFamily="2" charset="0"/>
            </a:endParaRPr>
          </a:p>
        </p:txBody>
      </p:sp>
      <p:sp>
        <p:nvSpPr>
          <p:cNvPr id="18" name="Google Shape;733;p37">
            <a:extLst>
              <a:ext uri="{FF2B5EF4-FFF2-40B4-BE49-F238E27FC236}">
                <a16:creationId xmlns:a16="http://schemas.microsoft.com/office/drawing/2014/main" id="{5D74E10A-BCDF-87FB-F571-99DB831BBEA7}"/>
              </a:ext>
            </a:extLst>
          </p:cNvPr>
          <p:cNvSpPr txBox="1">
            <a:spLocks/>
          </p:cNvSpPr>
          <p:nvPr/>
        </p:nvSpPr>
        <p:spPr>
          <a:xfrm>
            <a:off x="5516880" y="659708"/>
            <a:ext cx="285915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2800" b="1">
                <a:latin typeface="Livvic" pitchFamily="2" charset="0"/>
              </a:rPr>
              <a:t>STM32F103C8</a:t>
            </a:r>
            <a:endParaRPr lang="vi-VN" sz="2000" b="1">
              <a:latin typeface="Livvic" pitchFamily="2" charset="0"/>
            </a:endParaRPr>
          </a:p>
        </p:txBody>
      </p:sp>
      <p:cxnSp>
        <p:nvCxnSpPr>
          <p:cNvPr id="12" name="Google Shape;595;p35">
            <a:extLst>
              <a:ext uri="{FF2B5EF4-FFF2-40B4-BE49-F238E27FC236}">
                <a16:creationId xmlns:a16="http://schemas.microsoft.com/office/drawing/2014/main" id="{3AC536EB-EFB0-AB70-938A-675EBE8A7B2A}"/>
              </a:ext>
            </a:extLst>
          </p:cNvPr>
          <p:cNvCxnSpPr/>
          <p:nvPr/>
        </p:nvCxnSpPr>
        <p:spPr>
          <a:xfrm>
            <a:off x="4541520" y="1225336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74464C9B-D730-80FF-E4CD-536D3749C65C}"/>
              </a:ext>
            </a:extLst>
          </p:cNvPr>
          <p:cNvGrpSpPr/>
          <p:nvPr/>
        </p:nvGrpSpPr>
        <p:grpSpPr>
          <a:xfrm>
            <a:off x="2863158" y="2526631"/>
            <a:ext cx="920496" cy="316992"/>
            <a:chOff x="1243584" y="1798320"/>
            <a:chExt cx="920496" cy="316992"/>
          </a:xfrm>
        </p:grpSpPr>
        <p:cxnSp>
          <p:nvCxnSpPr>
            <p:cNvPr id="23" name="Đường nối Thẳng 22">
              <a:extLst>
                <a:ext uri="{FF2B5EF4-FFF2-40B4-BE49-F238E27FC236}">
                  <a16:creationId xmlns:a16="http://schemas.microsoft.com/office/drawing/2014/main" id="{36E4A0FF-AB81-2BE5-EFC3-6CC0ADC3BF68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Đường nối Thẳng 26">
              <a:extLst>
                <a:ext uri="{FF2B5EF4-FFF2-40B4-BE49-F238E27FC236}">
                  <a16:creationId xmlns:a16="http://schemas.microsoft.com/office/drawing/2014/main" id="{BAA04B95-2E97-8CAF-1DA8-5D018AE72C50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oogle Shape;737;p37">
            <a:extLst>
              <a:ext uri="{FF2B5EF4-FFF2-40B4-BE49-F238E27FC236}">
                <a16:creationId xmlns:a16="http://schemas.microsoft.com/office/drawing/2014/main" id="{271953A7-F81A-D5F7-EA23-3181AD618659}"/>
              </a:ext>
            </a:extLst>
          </p:cNvPr>
          <p:cNvSpPr txBox="1">
            <a:spLocks/>
          </p:cNvSpPr>
          <p:nvPr/>
        </p:nvSpPr>
        <p:spPr>
          <a:xfrm>
            <a:off x="2107999" y="2375345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A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31" name="Google Shape;737;p37">
            <a:extLst>
              <a:ext uri="{FF2B5EF4-FFF2-40B4-BE49-F238E27FC236}">
                <a16:creationId xmlns:a16="http://schemas.microsoft.com/office/drawing/2014/main" id="{2AF173CC-155B-2837-CE53-C9A0B2BDDD3A}"/>
              </a:ext>
            </a:extLst>
          </p:cNvPr>
          <p:cNvSpPr txBox="1">
            <a:spLocks/>
          </p:cNvSpPr>
          <p:nvPr/>
        </p:nvSpPr>
        <p:spPr>
          <a:xfrm>
            <a:off x="5521987" y="2378149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B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4C0585B9-ACF1-E55F-3811-EE4FAA3FB42D}"/>
              </a:ext>
            </a:extLst>
          </p:cNvPr>
          <p:cNvGrpSpPr/>
          <p:nvPr/>
        </p:nvGrpSpPr>
        <p:grpSpPr>
          <a:xfrm flipV="1">
            <a:off x="4596384" y="2613228"/>
            <a:ext cx="920496" cy="316992"/>
            <a:chOff x="1243584" y="1798320"/>
            <a:chExt cx="920496" cy="316992"/>
          </a:xfrm>
        </p:grpSpPr>
        <p:cxnSp>
          <p:nvCxnSpPr>
            <p:cNvPr id="33" name="Đường nối Thẳng 32">
              <a:extLst>
                <a:ext uri="{FF2B5EF4-FFF2-40B4-BE49-F238E27FC236}">
                  <a16:creationId xmlns:a16="http://schemas.microsoft.com/office/drawing/2014/main" id="{565C9561-2338-D1F8-B511-02F4B202BAD2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Đường nối Thẳng 33">
              <a:extLst>
                <a:ext uri="{FF2B5EF4-FFF2-40B4-BE49-F238E27FC236}">
                  <a16:creationId xmlns:a16="http://schemas.microsoft.com/office/drawing/2014/main" id="{E3CA6780-D181-269F-A5B0-421AF4519859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D879E16F-4806-AA8F-AD7D-0FC16BD6B033}"/>
              </a:ext>
            </a:extLst>
          </p:cNvPr>
          <p:cNvGrpSpPr/>
          <p:nvPr/>
        </p:nvGrpSpPr>
        <p:grpSpPr>
          <a:xfrm>
            <a:off x="3417991" y="1632724"/>
            <a:ext cx="920496" cy="316992"/>
            <a:chOff x="1243584" y="1798320"/>
            <a:chExt cx="920496" cy="316992"/>
          </a:xfrm>
        </p:grpSpPr>
        <p:cxnSp>
          <p:nvCxnSpPr>
            <p:cNvPr id="36" name="Đường nối Thẳng 35">
              <a:extLst>
                <a:ext uri="{FF2B5EF4-FFF2-40B4-BE49-F238E27FC236}">
                  <a16:creationId xmlns:a16="http://schemas.microsoft.com/office/drawing/2014/main" id="{51982686-528B-F442-3551-E2F7A9B8B7D1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Đường nối Thẳng 36">
              <a:extLst>
                <a:ext uri="{FF2B5EF4-FFF2-40B4-BE49-F238E27FC236}">
                  <a16:creationId xmlns:a16="http://schemas.microsoft.com/office/drawing/2014/main" id="{9C97CE39-9916-D276-A468-3CC8697EB2B1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Google Shape;737;p37">
            <a:extLst>
              <a:ext uri="{FF2B5EF4-FFF2-40B4-BE49-F238E27FC236}">
                <a16:creationId xmlns:a16="http://schemas.microsoft.com/office/drawing/2014/main" id="{28CD7740-D2B6-5CF2-D841-AE139A2AB618}"/>
              </a:ext>
            </a:extLst>
          </p:cNvPr>
          <p:cNvSpPr txBox="1">
            <a:spLocks/>
          </p:cNvSpPr>
          <p:nvPr/>
        </p:nvSpPr>
        <p:spPr>
          <a:xfrm>
            <a:off x="2661810" y="1441794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C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9" name="Google Shape;737;p37">
            <a:extLst>
              <a:ext uri="{FF2B5EF4-FFF2-40B4-BE49-F238E27FC236}">
                <a16:creationId xmlns:a16="http://schemas.microsoft.com/office/drawing/2014/main" id="{2695BBE7-E672-AA42-8F73-A652A8C6EDE3}"/>
              </a:ext>
            </a:extLst>
          </p:cNvPr>
          <p:cNvSpPr txBox="1">
            <a:spLocks/>
          </p:cNvSpPr>
          <p:nvPr/>
        </p:nvSpPr>
        <p:spPr>
          <a:xfrm>
            <a:off x="-2903810" y="1481269"/>
            <a:ext cx="2636880" cy="302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  <a:latin typeface="Livvic" pitchFamily="2" charset="0"/>
              </a:rPr>
              <a:t>Chức năng các chân</a:t>
            </a:r>
            <a:endParaRPr lang="vi-VN" sz="1600" b="1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Microprocessors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706;p37">
            <a:extLst>
              <a:ext uri="{FF2B5EF4-FFF2-40B4-BE49-F238E27FC236}">
                <a16:creationId xmlns:a16="http://schemas.microsoft.com/office/drawing/2014/main" id="{68D0E25E-2BE9-8E50-5D0C-89416FD31E30}"/>
              </a:ext>
            </a:extLst>
          </p:cNvPr>
          <p:cNvGrpSpPr/>
          <p:nvPr/>
        </p:nvGrpSpPr>
        <p:grpSpPr>
          <a:xfrm>
            <a:off x="1497638" y="169500"/>
            <a:ext cx="553037" cy="553037"/>
            <a:chOff x="991075" y="1881675"/>
            <a:chExt cx="737100" cy="737100"/>
          </a:xfrm>
        </p:grpSpPr>
        <p:sp>
          <p:nvSpPr>
            <p:cNvPr id="5" name="Google Shape;707;p37">
              <a:extLst>
                <a:ext uri="{FF2B5EF4-FFF2-40B4-BE49-F238E27FC236}">
                  <a16:creationId xmlns:a16="http://schemas.microsoft.com/office/drawing/2014/main" id="{214A5BF3-4C94-7EC1-3371-F17B56D7383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8;p37">
              <a:extLst>
                <a:ext uri="{FF2B5EF4-FFF2-40B4-BE49-F238E27FC236}">
                  <a16:creationId xmlns:a16="http://schemas.microsoft.com/office/drawing/2014/main" id="{10D0B8C8-44B0-4EF1-1AFB-09AEAD848D3E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97;p40">
            <a:extLst>
              <a:ext uri="{FF2B5EF4-FFF2-40B4-BE49-F238E27FC236}">
                <a16:creationId xmlns:a16="http://schemas.microsoft.com/office/drawing/2014/main" id="{2E0CBADE-592A-B2EB-F072-1BD9CB0487C0}"/>
              </a:ext>
            </a:extLst>
          </p:cNvPr>
          <p:cNvGrpSpPr/>
          <p:nvPr/>
        </p:nvGrpSpPr>
        <p:grpSpPr>
          <a:xfrm>
            <a:off x="1801126" y="413876"/>
            <a:ext cx="306874" cy="306879"/>
            <a:chOff x="3075107" y="3758147"/>
            <a:chExt cx="409009" cy="409016"/>
          </a:xfrm>
        </p:grpSpPr>
        <p:sp>
          <p:nvSpPr>
            <p:cNvPr id="8" name="Google Shape;898;p40">
              <a:extLst>
                <a:ext uri="{FF2B5EF4-FFF2-40B4-BE49-F238E27FC236}">
                  <a16:creationId xmlns:a16="http://schemas.microsoft.com/office/drawing/2014/main" id="{FEF0E918-6FC3-AD76-A3C3-E15E6FF032EC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9;p40">
              <a:extLst>
                <a:ext uri="{FF2B5EF4-FFF2-40B4-BE49-F238E27FC236}">
                  <a16:creationId xmlns:a16="http://schemas.microsoft.com/office/drawing/2014/main" id="{937AF90F-19A2-1BD5-8F5E-236261134FB7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0;p40">
              <a:extLst>
                <a:ext uri="{FF2B5EF4-FFF2-40B4-BE49-F238E27FC236}">
                  <a16:creationId xmlns:a16="http://schemas.microsoft.com/office/drawing/2014/main" id="{0CFC6AA4-C4C5-47A5-6991-960119066EA8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1;p40">
              <a:extLst>
                <a:ext uri="{FF2B5EF4-FFF2-40B4-BE49-F238E27FC236}">
                  <a16:creationId xmlns:a16="http://schemas.microsoft.com/office/drawing/2014/main" id="{A3A24B1F-4AD1-D9F3-4531-1E86998D1659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32;p37">
            <a:extLst>
              <a:ext uri="{FF2B5EF4-FFF2-40B4-BE49-F238E27FC236}">
                <a16:creationId xmlns:a16="http://schemas.microsoft.com/office/drawing/2014/main" id="{2B78B19D-DC46-3C6B-D2BE-311A2BF89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279" y="115428"/>
            <a:ext cx="4886672" cy="91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GIỚI THIỆU CÁC LINH KIỆN</a:t>
            </a:r>
            <a:endParaRPr sz="3000"/>
          </a:p>
        </p:txBody>
      </p:sp>
      <p:sp>
        <p:nvSpPr>
          <p:cNvPr id="15" name="Google Shape;732;p37">
            <a:extLst>
              <a:ext uri="{FF2B5EF4-FFF2-40B4-BE49-F238E27FC236}">
                <a16:creationId xmlns:a16="http://schemas.microsoft.com/office/drawing/2014/main" id="{B23DF02E-2AF5-CC15-B250-ADC111553B3E}"/>
              </a:ext>
            </a:extLst>
          </p:cNvPr>
          <p:cNvSpPr txBox="1">
            <a:spLocks/>
          </p:cNvSpPr>
          <p:nvPr/>
        </p:nvSpPr>
        <p:spPr>
          <a:xfrm>
            <a:off x="2108004" y="269060"/>
            <a:ext cx="376549" cy="60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000"/>
              <a:t>/</a:t>
            </a:r>
            <a:endParaRPr lang="vi-VN" sz="3000"/>
          </a:p>
        </p:txBody>
      </p:sp>
      <p:pic>
        <p:nvPicPr>
          <p:cNvPr id="2" name="Picture 2" descr="LED 5mm Green at Rs 5/piece | Green Light Emitting Diode in Mumbai | ID:  15350831433">
            <a:extLst>
              <a:ext uri="{FF2B5EF4-FFF2-40B4-BE49-F238E27FC236}">
                <a16:creationId xmlns:a16="http://schemas.microsoft.com/office/drawing/2014/main" id="{8D617E48-7B37-BC68-98EB-C1E17318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111" r="89778">
                        <a14:foregroundMark x1="36000" y1="53333" x2="3111" y2="85333"/>
                        <a14:foregroundMark x1="54222" y1="53333" x2="4755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05" y="-1616448"/>
            <a:ext cx="975995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Button With No Resistor : 4 Steps (with Pictures) - Instructables">
            <a:extLst>
              <a:ext uri="{FF2B5EF4-FFF2-40B4-BE49-F238E27FC236}">
                <a16:creationId xmlns:a16="http://schemas.microsoft.com/office/drawing/2014/main" id="{87EE0640-15BB-9E96-BE29-1A4654E6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333" y1="24889" x2="68889" y2="40444"/>
                        <a14:foregroundMark x1="31111" y1="30222" x2="40000" y2="19556"/>
                        <a14:foregroundMark x1="64444" y1="22222" x2="64444" y2="22222"/>
                        <a14:foregroundMark x1="59556" y1="64889" x2="63556" y2="76889"/>
                        <a14:foregroundMark x1="80000" y1="46222" x2="83556" y2="54222"/>
                        <a14:foregroundMark x1="63556" y1="20889" x2="54222" y2="12889"/>
                        <a14:foregroundMark x1="66222" y1="22222" x2="71111" y2="26667"/>
                        <a14:foregroundMark x1="80889" y1="31556" x2="78667" y2="27111"/>
                        <a14:foregroundMark x1="77333" y1="26222" x2="68889" y2="22667"/>
                        <a14:foregroundMark x1="69778" y1="21333" x2="53778" y2="11111"/>
                        <a14:foregroundMark x1="40889" y1="17778" x2="42667" y2="15556"/>
                        <a14:foregroundMark x1="30222" y1="28444" x2="23111" y2="36000"/>
                        <a14:foregroundMark x1="23111" y1="33778" x2="25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8707" r="12667" b="20283"/>
          <a:stretch/>
        </p:blipFill>
        <p:spPr bwMode="auto">
          <a:xfrm>
            <a:off x="4914873" y="-1453097"/>
            <a:ext cx="726773" cy="7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a Mạch Nạp ST-Link V2 có hướng dẫn sử dụng - Linh Kiện 3M | Linh Kiện  Điện Tử 3M">
            <a:extLst>
              <a:ext uri="{FF2B5EF4-FFF2-40B4-BE49-F238E27FC236}">
                <a16:creationId xmlns:a16="http://schemas.microsoft.com/office/drawing/2014/main" id="{3157382A-2291-9E48-6208-08D018FE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89832" l="6816" r="92961">
                        <a14:foregroundMark x1="91061" y1="25698" x2="92961" y2="31061"/>
                        <a14:foregroundMark x1="9721" y1="60335" x2="6816" y2="59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8" t="9051" r="5412" b="14089"/>
          <a:stretch/>
        </p:blipFill>
        <p:spPr bwMode="auto">
          <a:xfrm rot="10318552">
            <a:off x="1138170" y="-2049842"/>
            <a:ext cx="1372827" cy="11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M32F103C8T6 Cánh Tay STM32 Tối Thiểu Phát Triển Mô đun Cho Arduino Diy Bộ  CH32F103C8T6|Mạch Tích Hợp| - AliExpress">
            <a:extLst>
              <a:ext uri="{FF2B5EF4-FFF2-40B4-BE49-F238E27FC236}">
                <a16:creationId xmlns:a16="http://schemas.microsoft.com/office/drawing/2014/main" id="{EF046696-2A5D-B189-DFB1-04EEA9AD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0500" b="57750" l="6000" r="74375">
                        <a14:foregroundMark x1="20625" y1="32500" x2="9625" y2="36000"/>
                        <a14:foregroundMark x1="9625" y1="36000" x2="9750" y2="52250"/>
                        <a14:foregroundMark x1="9750" y1="52250" x2="43125" y2="57875"/>
                        <a14:foregroundMark x1="43125" y1="57875" x2="57875" y2="58000"/>
                        <a14:foregroundMark x1="57875" y1="58000" x2="69000" y2="57875"/>
                        <a14:foregroundMark x1="69000" y1="57875" x2="72500" y2="47375"/>
                        <a14:foregroundMark x1="72500" y1="47375" x2="72125" y2="36875"/>
                        <a14:foregroundMark x1="72125" y1="36875" x2="45875" y2="31000"/>
                        <a14:foregroundMark x1="45875" y1="31000" x2="18000" y2="32000"/>
                        <a14:foregroundMark x1="54625" y1="31000" x2="64750" y2="30500"/>
                        <a14:foregroundMark x1="64750" y1="30500" x2="74125" y2="33250"/>
                        <a14:foregroundMark x1="74125" y1="33250" x2="69500" y2="34000"/>
                        <a14:foregroundMark x1="68625" y1="30500" x2="74250" y2="31500"/>
                        <a14:foregroundMark x1="73750" y1="55750" x2="69875" y2="57375"/>
                        <a14:foregroundMark x1="18500" y1="31000" x2="6000" y2="31000"/>
                        <a14:foregroundMark x1="8000" y1="40250" x2="7625" y2="49750"/>
                        <a14:foregroundMark x1="7125" y1="57000" x2="19500" y2="55875"/>
                        <a14:foregroundMark x1="19500" y1="55875" x2="29500" y2="57000"/>
                        <a14:foregroundMark x1="29500" y1="57000" x2="30500" y2="57750"/>
                        <a14:foregroundMark x1="74375" y1="50125" x2="73000" y2="38000"/>
                        <a14:foregroundMark x1="73000" y1="38000" x2="73250" y2="3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42" r="18855" b="40512"/>
          <a:stretch/>
        </p:blipFill>
        <p:spPr bwMode="auto">
          <a:xfrm rot="18051746">
            <a:off x="4979161" y="2334282"/>
            <a:ext cx="2908307" cy="110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33;p37">
            <a:extLst>
              <a:ext uri="{FF2B5EF4-FFF2-40B4-BE49-F238E27FC236}">
                <a16:creationId xmlns:a16="http://schemas.microsoft.com/office/drawing/2014/main" id="{7C9EBADC-5BA6-29DC-E7D3-B9A419336C67}"/>
              </a:ext>
            </a:extLst>
          </p:cNvPr>
          <p:cNvSpPr txBox="1">
            <a:spLocks/>
          </p:cNvSpPr>
          <p:nvPr/>
        </p:nvSpPr>
        <p:spPr>
          <a:xfrm>
            <a:off x="913285" y="6809256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Đầu kết nối</a:t>
            </a:r>
          </a:p>
          <a:p>
            <a:pPr marL="0" indent="0"/>
            <a:r>
              <a:rPr lang="en-US">
                <a:latin typeface="Livvic" pitchFamily="2" charset="0"/>
              </a:rPr>
              <a:t>ST-Link V2</a:t>
            </a:r>
            <a:endParaRPr lang="vi-VN">
              <a:latin typeface="Livvic" pitchFamily="2" charset="0"/>
            </a:endParaRPr>
          </a:p>
        </p:txBody>
      </p:sp>
      <p:sp>
        <p:nvSpPr>
          <p:cNvPr id="16" name="Google Shape;733;p37">
            <a:extLst>
              <a:ext uri="{FF2B5EF4-FFF2-40B4-BE49-F238E27FC236}">
                <a16:creationId xmlns:a16="http://schemas.microsoft.com/office/drawing/2014/main" id="{8B19D480-30AF-F42D-B3DD-71C1F69C2A69}"/>
              </a:ext>
            </a:extLst>
          </p:cNvPr>
          <p:cNvSpPr txBox="1">
            <a:spLocks/>
          </p:cNvSpPr>
          <p:nvPr/>
        </p:nvSpPr>
        <p:spPr>
          <a:xfrm>
            <a:off x="2735882" y="6858233"/>
            <a:ext cx="1525987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LED Xanh lá</a:t>
            </a:r>
            <a:endParaRPr lang="vi-VN">
              <a:latin typeface="Livvic" pitchFamily="2" charset="0"/>
            </a:endParaRPr>
          </a:p>
        </p:txBody>
      </p:sp>
      <p:sp>
        <p:nvSpPr>
          <p:cNvPr id="17" name="Google Shape;733;p37">
            <a:extLst>
              <a:ext uri="{FF2B5EF4-FFF2-40B4-BE49-F238E27FC236}">
                <a16:creationId xmlns:a16="http://schemas.microsoft.com/office/drawing/2014/main" id="{51ADC4A3-AB6E-532D-1748-04C2102C63C5}"/>
              </a:ext>
            </a:extLst>
          </p:cNvPr>
          <p:cNvSpPr txBox="1">
            <a:spLocks/>
          </p:cNvSpPr>
          <p:nvPr/>
        </p:nvSpPr>
        <p:spPr>
          <a:xfrm>
            <a:off x="4835596" y="6809256"/>
            <a:ext cx="111186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>
                <a:latin typeface="Livvic" pitchFamily="2" charset="0"/>
              </a:rPr>
              <a:t>Nút nhấn</a:t>
            </a:r>
            <a:endParaRPr lang="vi-VN">
              <a:latin typeface="Livvic" pitchFamily="2" charset="0"/>
            </a:endParaRPr>
          </a:p>
        </p:txBody>
      </p:sp>
      <p:sp>
        <p:nvSpPr>
          <p:cNvPr id="18" name="Google Shape;733;p37">
            <a:extLst>
              <a:ext uri="{FF2B5EF4-FFF2-40B4-BE49-F238E27FC236}">
                <a16:creationId xmlns:a16="http://schemas.microsoft.com/office/drawing/2014/main" id="{5D74E10A-BCDF-87FB-F571-99DB831BBEA7}"/>
              </a:ext>
            </a:extLst>
          </p:cNvPr>
          <p:cNvSpPr txBox="1">
            <a:spLocks/>
          </p:cNvSpPr>
          <p:nvPr/>
        </p:nvSpPr>
        <p:spPr>
          <a:xfrm>
            <a:off x="5516880" y="659708"/>
            <a:ext cx="2859155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2800" b="1">
                <a:latin typeface="Livvic" pitchFamily="2" charset="0"/>
              </a:rPr>
              <a:t>STM32F103C8</a:t>
            </a:r>
            <a:endParaRPr lang="vi-VN" sz="2000" b="1">
              <a:latin typeface="Livvic" pitchFamily="2" charset="0"/>
            </a:endParaRPr>
          </a:p>
        </p:txBody>
      </p:sp>
      <p:cxnSp>
        <p:nvCxnSpPr>
          <p:cNvPr id="12" name="Google Shape;595;p35">
            <a:extLst>
              <a:ext uri="{FF2B5EF4-FFF2-40B4-BE49-F238E27FC236}">
                <a16:creationId xmlns:a16="http://schemas.microsoft.com/office/drawing/2014/main" id="{3AC536EB-EFB0-AB70-938A-675EBE8A7B2A}"/>
              </a:ext>
            </a:extLst>
          </p:cNvPr>
          <p:cNvCxnSpPr/>
          <p:nvPr/>
        </p:nvCxnSpPr>
        <p:spPr>
          <a:xfrm>
            <a:off x="4541520" y="1225336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74464C9B-D730-80FF-E4CD-536D3749C65C}"/>
              </a:ext>
            </a:extLst>
          </p:cNvPr>
          <p:cNvGrpSpPr/>
          <p:nvPr/>
        </p:nvGrpSpPr>
        <p:grpSpPr>
          <a:xfrm>
            <a:off x="5103900" y="2526631"/>
            <a:ext cx="920496" cy="316992"/>
            <a:chOff x="1243584" y="1798320"/>
            <a:chExt cx="920496" cy="316992"/>
          </a:xfrm>
        </p:grpSpPr>
        <p:cxnSp>
          <p:nvCxnSpPr>
            <p:cNvPr id="23" name="Đường nối Thẳng 22">
              <a:extLst>
                <a:ext uri="{FF2B5EF4-FFF2-40B4-BE49-F238E27FC236}">
                  <a16:creationId xmlns:a16="http://schemas.microsoft.com/office/drawing/2014/main" id="{36E4A0FF-AB81-2BE5-EFC3-6CC0ADC3BF68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Đường nối Thẳng 26">
              <a:extLst>
                <a:ext uri="{FF2B5EF4-FFF2-40B4-BE49-F238E27FC236}">
                  <a16:creationId xmlns:a16="http://schemas.microsoft.com/office/drawing/2014/main" id="{BAA04B95-2E97-8CAF-1DA8-5D018AE72C50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oogle Shape;737;p37">
            <a:extLst>
              <a:ext uri="{FF2B5EF4-FFF2-40B4-BE49-F238E27FC236}">
                <a16:creationId xmlns:a16="http://schemas.microsoft.com/office/drawing/2014/main" id="{271953A7-F81A-D5F7-EA23-3181AD618659}"/>
              </a:ext>
            </a:extLst>
          </p:cNvPr>
          <p:cNvSpPr txBox="1">
            <a:spLocks/>
          </p:cNvSpPr>
          <p:nvPr/>
        </p:nvSpPr>
        <p:spPr>
          <a:xfrm>
            <a:off x="4348741" y="2375345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A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31" name="Google Shape;737;p37">
            <a:extLst>
              <a:ext uri="{FF2B5EF4-FFF2-40B4-BE49-F238E27FC236}">
                <a16:creationId xmlns:a16="http://schemas.microsoft.com/office/drawing/2014/main" id="{2AF173CC-155B-2837-CE53-C9A0B2BDDD3A}"/>
              </a:ext>
            </a:extLst>
          </p:cNvPr>
          <p:cNvSpPr txBox="1">
            <a:spLocks/>
          </p:cNvSpPr>
          <p:nvPr/>
        </p:nvSpPr>
        <p:spPr>
          <a:xfrm>
            <a:off x="7762729" y="2378149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B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4C0585B9-ACF1-E55F-3811-EE4FAA3FB42D}"/>
              </a:ext>
            </a:extLst>
          </p:cNvPr>
          <p:cNvGrpSpPr/>
          <p:nvPr/>
        </p:nvGrpSpPr>
        <p:grpSpPr>
          <a:xfrm flipV="1">
            <a:off x="6842233" y="2570049"/>
            <a:ext cx="920496" cy="316992"/>
            <a:chOff x="1243584" y="1798320"/>
            <a:chExt cx="920496" cy="316992"/>
          </a:xfrm>
        </p:grpSpPr>
        <p:cxnSp>
          <p:nvCxnSpPr>
            <p:cNvPr id="33" name="Đường nối Thẳng 32">
              <a:extLst>
                <a:ext uri="{FF2B5EF4-FFF2-40B4-BE49-F238E27FC236}">
                  <a16:creationId xmlns:a16="http://schemas.microsoft.com/office/drawing/2014/main" id="{565C9561-2338-D1F8-B511-02F4B202BAD2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Đường nối Thẳng 33">
              <a:extLst>
                <a:ext uri="{FF2B5EF4-FFF2-40B4-BE49-F238E27FC236}">
                  <a16:creationId xmlns:a16="http://schemas.microsoft.com/office/drawing/2014/main" id="{E3CA6780-D181-269F-A5B0-421AF4519859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D879E16F-4806-AA8F-AD7D-0FC16BD6B033}"/>
              </a:ext>
            </a:extLst>
          </p:cNvPr>
          <p:cNvGrpSpPr/>
          <p:nvPr/>
        </p:nvGrpSpPr>
        <p:grpSpPr>
          <a:xfrm>
            <a:off x="5704716" y="1632682"/>
            <a:ext cx="920496" cy="316992"/>
            <a:chOff x="1243584" y="1798320"/>
            <a:chExt cx="920496" cy="316992"/>
          </a:xfrm>
        </p:grpSpPr>
        <p:cxnSp>
          <p:nvCxnSpPr>
            <p:cNvPr id="36" name="Đường nối Thẳng 35">
              <a:extLst>
                <a:ext uri="{FF2B5EF4-FFF2-40B4-BE49-F238E27FC236}">
                  <a16:creationId xmlns:a16="http://schemas.microsoft.com/office/drawing/2014/main" id="{51982686-528B-F442-3551-E2F7A9B8B7D1}"/>
                </a:ext>
              </a:extLst>
            </p:cNvPr>
            <p:cNvCxnSpPr/>
            <p:nvPr/>
          </p:nvCxnSpPr>
          <p:spPr>
            <a:xfrm>
              <a:off x="1243584" y="1798320"/>
              <a:ext cx="710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Đường nối Thẳng 36">
              <a:extLst>
                <a:ext uri="{FF2B5EF4-FFF2-40B4-BE49-F238E27FC236}">
                  <a16:creationId xmlns:a16="http://schemas.microsoft.com/office/drawing/2014/main" id="{9C97CE39-9916-D276-A468-3CC8697EB2B1}"/>
                </a:ext>
              </a:extLst>
            </p:cNvPr>
            <p:cNvCxnSpPr/>
            <p:nvPr/>
          </p:nvCxnSpPr>
          <p:spPr>
            <a:xfrm>
              <a:off x="1941878" y="1798320"/>
              <a:ext cx="222202" cy="316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Google Shape;737;p37">
            <a:extLst>
              <a:ext uri="{FF2B5EF4-FFF2-40B4-BE49-F238E27FC236}">
                <a16:creationId xmlns:a16="http://schemas.microsoft.com/office/drawing/2014/main" id="{28CD7740-D2B6-5CF2-D841-AE139A2AB618}"/>
              </a:ext>
            </a:extLst>
          </p:cNvPr>
          <p:cNvSpPr txBox="1">
            <a:spLocks/>
          </p:cNvSpPr>
          <p:nvPr/>
        </p:nvSpPr>
        <p:spPr>
          <a:xfrm>
            <a:off x="4950508" y="1499126"/>
            <a:ext cx="864134" cy="26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Port C</a:t>
            </a:r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40" name="Google Shape;737;p37">
            <a:extLst>
              <a:ext uri="{FF2B5EF4-FFF2-40B4-BE49-F238E27FC236}">
                <a16:creationId xmlns:a16="http://schemas.microsoft.com/office/drawing/2014/main" id="{84138113-C7AF-20FE-6CA5-5ABAAFD6E7AE}"/>
              </a:ext>
            </a:extLst>
          </p:cNvPr>
          <p:cNvSpPr txBox="1">
            <a:spLocks/>
          </p:cNvSpPr>
          <p:nvPr/>
        </p:nvSpPr>
        <p:spPr>
          <a:xfrm>
            <a:off x="956005" y="1481269"/>
            <a:ext cx="2636880" cy="302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  <a:latin typeface="Livvic" pitchFamily="2" charset="0"/>
              </a:rPr>
              <a:t>Chức năng các chân</a:t>
            </a:r>
            <a:endParaRPr lang="vi-VN" sz="1600" b="1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41" name="Google Shape;737;p37">
            <a:extLst>
              <a:ext uri="{FF2B5EF4-FFF2-40B4-BE49-F238E27FC236}">
                <a16:creationId xmlns:a16="http://schemas.microsoft.com/office/drawing/2014/main" id="{949F06D2-39D2-AD72-E754-1AEC070A7F16}"/>
              </a:ext>
            </a:extLst>
          </p:cNvPr>
          <p:cNvSpPr txBox="1">
            <a:spLocks/>
          </p:cNvSpPr>
          <p:nvPr/>
        </p:nvSpPr>
        <p:spPr>
          <a:xfrm>
            <a:off x="861435" y="1964092"/>
            <a:ext cx="3762121" cy="1656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Analog Input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External interrupt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Xuất tín hiệu on/off ở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  <a:latin typeface="Livvic" pitchFamily="2" charset="0"/>
              </a:rPr>
              <a:t>      mức 0 hoặc 1.</a:t>
            </a:r>
          </a:p>
          <a:p>
            <a:endParaRPr lang="vi-VN" sz="1600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35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Nhóm 6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21" name="Google Shape;1121;p4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22" name="Google Shape;1122;p4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4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6" name="Google Shape;1136;p44"/>
          <p:cNvSpPr txBox="1">
            <a:spLocks noGrp="1"/>
          </p:cNvSpPr>
          <p:nvPr>
            <p:ph type="title"/>
          </p:nvPr>
        </p:nvSpPr>
        <p:spPr>
          <a:xfrm>
            <a:off x="124091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</a:t>
            </a:r>
            <a:br>
              <a:rPr lang="en"/>
            </a:br>
            <a:r>
              <a:rPr lang="en"/>
              <a:t>Pull - Up</a:t>
            </a:r>
            <a:endParaRPr/>
          </a:p>
        </p:txBody>
      </p:sp>
      <p:sp>
        <p:nvSpPr>
          <p:cNvPr id="1137" name="Google Shape;1137;p44"/>
          <p:cNvSpPr txBox="1">
            <a:spLocks noGrp="1"/>
          </p:cNvSpPr>
          <p:nvPr>
            <p:ph type="subTitle" idx="1"/>
          </p:nvPr>
        </p:nvSpPr>
        <p:spPr>
          <a:xfrm>
            <a:off x="1240890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Livvic" pitchFamily="2" charset="0"/>
              </a:rPr>
              <a:t>Cấu hình Pin I/O là ngõ vào, có trở kéo lên nguồn</a:t>
            </a:r>
          </a:p>
        </p:txBody>
      </p:sp>
      <p:sp>
        <p:nvSpPr>
          <p:cNvPr id="1138" name="Google Shape;1138;p44"/>
          <p:cNvSpPr txBox="1">
            <a:spLocks noGrp="1"/>
          </p:cNvSpPr>
          <p:nvPr>
            <p:ph type="title" idx="2"/>
          </p:nvPr>
        </p:nvSpPr>
        <p:spPr>
          <a:xfrm>
            <a:off x="3739152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</a:t>
            </a:r>
            <a:br>
              <a:rPr lang="en"/>
            </a:br>
            <a:r>
              <a:rPr lang="en"/>
              <a:t>Pull - Down</a:t>
            </a:r>
            <a:endParaRPr/>
          </a:p>
        </p:txBody>
      </p:sp>
      <p:sp>
        <p:nvSpPr>
          <p:cNvPr id="1139" name="Google Shape;1139;p44"/>
          <p:cNvSpPr txBox="1">
            <a:spLocks noGrp="1"/>
          </p:cNvSpPr>
          <p:nvPr>
            <p:ph type="subTitle" idx="3"/>
          </p:nvPr>
        </p:nvSpPr>
        <p:spPr>
          <a:xfrm>
            <a:off x="3739159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latin typeface="Livvic" pitchFamily="2" charset="0"/>
                <a:ea typeface="Times New Roman" panose="02020603050405020304" pitchFamily="18" charset="0"/>
              </a:rPr>
              <a:t>C</a:t>
            </a:r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ấu hình chân I/O là ngõ vào, có trở kéo xuống GND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0" name="Google Shape;1140;p44"/>
          <p:cNvSpPr txBox="1">
            <a:spLocks noGrp="1"/>
          </p:cNvSpPr>
          <p:nvPr>
            <p:ph type="title" idx="4"/>
          </p:nvPr>
        </p:nvSpPr>
        <p:spPr>
          <a:xfrm>
            <a:off x="124091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/Analog</a:t>
            </a:r>
            <a:endParaRPr/>
          </a:p>
        </p:txBody>
      </p:sp>
      <p:sp>
        <p:nvSpPr>
          <p:cNvPr id="1141" name="Google Shape;1141;p44"/>
          <p:cNvSpPr txBox="1">
            <a:spLocks noGrp="1"/>
          </p:cNvSpPr>
          <p:nvPr>
            <p:ph type="subTitle" idx="5"/>
          </p:nvPr>
        </p:nvSpPr>
        <p:spPr>
          <a:xfrm>
            <a:off x="1240889" y="3729463"/>
            <a:ext cx="2009389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Cấu hình chân là Analog, dùng cho các mode có sử dụng ADC hoặc DAC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2" name="Google Shape;1142;p44"/>
          <p:cNvSpPr txBox="1">
            <a:spLocks noGrp="1"/>
          </p:cNvSpPr>
          <p:nvPr>
            <p:ph type="title" idx="6"/>
          </p:nvPr>
        </p:nvSpPr>
        <p:spPr>
          <a:xfrm>
            <a:off x="3739152" y="3025476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/Output</a:t>
            </a:r>
            <a:br>
              <a:rPr lang="en"/>
            </a:br>
            <a:r>
              <a:rPr lang="en"/>
              <a:t>Push - Pull</a:t>
            </a:r>
            <a:endParaRPr/>
          </a:p>
        </p:txBody>
      </p:sp>
      <p:sp>
        <p:nvSpPr>
          <p:cNvPr id="1143" name="Google Shape;1143;p44"/>
          <p:cNvSpPr txBox="1">
            <a:spLocks noGrp="1"/>
          </p:cNvSpPr>
          <p:nvPr>
            <p:ph type="subTitle" idx="7"/>
          </p:nvPr>
        </p:nvSpPr>
        <p:spPr>
          <a:xfrm>
            <a:off x="3640226" y="3643227"/>
            <a:ext cx="2115739" cy="11126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fontAlgn="base">
              <a:spcAft>
                <a:spcPts val="2250"/>
              </a:spcAft>
            </a:pPr>
            <a:r>
              <a:rPr lang="vi-VN" sz="1200">
                <a:solidFill>
                  <a:schemeClr val="bg1"/>
                </a:solidFill>
                <a:effectLst/>
                <a:latin typeface="Livvic" pitchFamily="2" charset="0"/>
                <a:ea typeface="Arial" panose="020B0604020202020204" pitchFamily="34" charset="0"/>
                <a:cs typeface="Times New Roman" panose="02020603050405020304" pitchFamily="18" charset="0"/>
              </a:rPr>
              <a:t>Cấu hình chân I/O là ngõ ra, khi output control bằng 0 thì N-MOS dẫn, chân I/O nối với Vss → xuất ra mức 0. </a:t>
            </a:r>
            <a:endParaRPr lang="vi-VN" sz="1200" dirty="0">
              <a:solidFill>
                <a:schemeClr val="bg1"/>
              </a:solidFill>
              <a:effectLst/>
              <a:latin typeface="Livvic" pitchFamily="2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4" name="Google Shape;1144;p44"/>
          <p:cNvSpPr txBox="1">
            <a:spLocks noGrp="1"/>
          </p:cNvSpPr>
          <p:nvPr>
            <p:ph type="title" idx="8"/>
          </p:nvPr>
        </p:nvSpPr>
        <p:spPr>
          <a:xfrm>
            <a:off x="6237427" y="1220223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/Input Floating</a:t>
            </a:r>
            <a:endParaRPr/>
          </a:p>
        </p:txBody>
      </p:sp>
      <p:sp>
        <p:nvSpPr>
          <p:cNvPr id="1145" name="Google Shape;1145;p44"/>
          <p:cNvSpPr txBox="1">
            <a:spLocks noGrp="1"/>
          </p:cNvSpPr>
          <p:nvPr>
            <p:ph type="subTitle" idx="9"/>
          </p:nvPr>
        </p:nvSpPr>
        <p:spPr>
          <a:xfrm>
            <a:off x="6237428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effectLst/>
                <a:latin typeface="Livvic" pitchFamily="2" charset="0"/>
                <a:ea typeface="Times New Roman" panose="02020603050405020304" pitchFamily="18" charset="0"/>
              </a:rPr>
              <a:t>Cấu hình Pin I/O thả nổi, không có trở kéo. Sử dụng khi muốn dùng điện trở kéo ở ngoài mạch</a:t>
            </a:r>
            <a:endParaRPr lang="en-US" sz="14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6" name="Google Shape;1146;p44"/>
          <p:cNvSpPr txBox="1">
            <a:spLocks noGrp="1"/>
          </p:cNvSpPr>
          <p:nvPr>
            <p:ph type="title" idx="13"/>
          </p:nvPr>
        </p:nvSpPr>
        <p:spPr>
          <a:xfrm>
            <a:off x="6237427" y="3018847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/Output</a:t>
            </a:r>
            <a:br>
              <a:rPr lang="en"/>
            </a:br>
            <a:r>
              <a:rPr lang="en"/>
              <a:t>Open - Drain</a:t>
            </a:r>
            <a:endParaRPr/>
          </a:p>
        </p:txBody>
      </p:sp>
      <p:sp>
        <p:nvSpPr>
          <p:cNvPr id="1147" name="Google Shape;1147;p44"/>
          <p:cNvSpPr txBox="1">
            <a:spLocks noGrp="1"/>
          </p:cNvSpPr>
          <p:nvPr>
            <p:ph type="subTitle" idx="14"/>
          </p:nvPr>
        </p:nvSpPr>
        <p:spPr>
          <a:xfrm>
            <a:off x="6176861" y="3637476"/>
            <a:ext cx="2115739" cy="8288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effectLst/>
                <a:latin typeface="Livvic" pitchFamily="2" charset="0"/>
                <a:ea typeface="Calibri" panose="020F0502020204030204" pitchFamily="34" charset="0"/>
              </a:rPr>
              <a:t>Cấu hình chân I/O là ngõ ra, nếu Output control bằng 0 thì N-MOS dẫn , chân I/O nối với Vss. </a:t>
            </a:r>
            <a:endParaRPr lang="en-US" sz="12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148" name="Google Shape;1148;p4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/CÁC MODE CỦA GPIO STM32</a:t>
            </a:r>
            <a:endParaRPr/>
          </a:p>
        </p:txBody>
      </p:sp>
      <p:sp>
        <p:nvSpPr>
          <p:cNvPr id="1149" name="Google Shape;1149;p44"/>
          <p:cNvSpPr/>
          <p:nvPr/>
        </p:nvSpPr>
        <p:spPr>
          <a:xfrm>
            <a:off x="1012323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0" name="Google Shape;1150;p44"/>
          <p:cNvSpPr/>
          <p:nvPr/>
        </p:nvSpPr>
        <p:spPr>
          <a:xfrm>
            <a:off x="1012323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1" name="Google Shape;1151;p44"/>
          <p:cNvSpPr/>
          <p:nvPr/>
        </p:nvSpPr>
        <p:spPr>
          <a:xfrm>
            <a:off x="3510423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2" name="Google Shape;1152;p44"/>
          <p:cNvSpPr/>
          <p:nvPr/>
        </p:nvSpPr>
        <p:spPr>
          <a:xfrm>
            <a:off x="3510423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3" name="Google Shape;1153;p44"/>
          <p:cNvSpPr/>
          <p:nvPr/>
        </p:nvSpPr>
        <p:spPr>
          <a:xfrm>
            <a:off x="6008698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4" name="Google Shape;1154;p44"/>
          <p:cNvSpPr/>
          <p:nvPr/>
        </p:nvSpPr>
        <p:spPr>
          <a:xfrm>
            <a:off x="6008698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5" name="Google Shape;1155;p44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4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160" name="Google Shape;1160;p4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 useBgFill="1">
        <p:nvSpPr>
          <p:cNvPr id="2" name="Hình chữ nhật 1">
            <a:extLst>
              <a:ext uri="{FF2B5EF4-FFF2-40B4-BE49-F238E27FC236}">
                <a16:creationId xmlns:a16="http://schemas.microsoft.com/office/drawing/2014/main" id="{569AD8D2-68AB-54F8-1002-D93B64F2BC9E}"/>
              </a:ext>
            </a:extLst>
          </p:cNvPr>
          <p:cNvSpPr/>
          <p:nvPr/>
        </p:nvSpPr>
        <p:spPr>
          <a:xfrm>
            <a:off x="0" y="1168249"/>
            <a:ext cx="735723" cy="33984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25" name="Google Shape;1125;p4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26" name="Google Shape;1126;p4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4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28" name="Google Shape;1128;p4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4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0" name="Google Shape;1130;p4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4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2" name="Google Shape;1132;p4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58" name="Google Shape;1158;p4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4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44;p44">
            <a:extLst>
              <a:ext uri="{FF2B5EF4-FFF2-40B4-BE49-F238E27FC236}">
                <a16:creationId xmlns:a16="http://schemas.microsoft.com/office/drawing/2014/main" id="{6A01C8DD-CC61-8A83-4E56-61A9D95A8E77}"/>
              </a:ext>
            </a:extLst>
          </p:cNvPr>
          <p:cNvSpPr txBox="1">
            <a:spLocks/>
          </p:cNvSpPr>
          <p:nvPr/>
        </p:nvSpPr>
        <p:spPr>
          <a:xfrm>
            <a:off x="10350516" y="1322241"/>
            <a:ext cx="22065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/Alternate function push-pull</a:t>
            </a:r>
          </a:p>
        </p:txBody>
      </p:sp>
      <p:sp>
        <p:nvSpPr>
          <p:cNvPr id="6" name="Google Shape;1145;p44">
            <a:extLst>
              <a:ext uri="{FF2B5EF4-FFF2-40B4-BE49-F238E27FC236}">
                <a16:creationId xmlns:a16="http://schemas.microsoft.com/office/drawing/2014/main" id="{04BB24EF-C88E-0CF6-A221-BB7CF06CC1B3}"/>
              </a:ext>
            </a:extLst>
          </p:cNvPr>
          <p:cNvSpPr txBox="1">
            <a:spLocks/>
          </p:cNvSpPr>
          <p:nvPr/>
        </p:nvSpPr>
        <p:spPr>
          <a:xfrm>
            <a:off x="10350516" y="2022163"/>
            <a:ext cx="2206499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vi-VN">
                <a:solidFill>
                  <a:schemeClr val="bg1"/>
                </a:solidFill>
                <a:latin typeface="Livvic" pitchFamily="2" charset="0"/>
                <a:ea typeface="Times New Roman" panose="02020603050405020304" pitchFamily="18" charset="0"/>
              </a:rPr>
              <a:t>Cấu hình chân I/O vừa là ngõ ra vừa là ngõ vào, nhưng không có trở kéo lên và kéo xuống ở input</a:t>
            </a:r>
          </a:p>
        </p:txBody>
      </p:sp>
      <p:sp>
        <p:nvSpPr>
          <p:cNvPr id="7" name="Google Shape;1146;p44">
            <a:extLst>
              <a:ext uri="{FF2B5EF4-FFF2-40B4-BE49-F238E27FC236}">
                <a16:creationId xmlns:a16="http://schemas.microsoft.com/office/drawing/2014/main" id="{4513CC20-5621-39F9-80B5-212C5E0FCF81}"/>
              </a:ext>
            </a:extLst>
          </p:cNvPr>
          <p:cNvSpPr txBox="1">
            <a:spLocks/>
          </p:cNvSpPr>
          <p:nvPr/>
        </p:nvSpPr>
        <p:spPr>
          <a:xfrm>
            <a:off x="10301065" y="3021724"/>
            <a:ext cx="2305399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/>
              <a:t>/Alternate function open-drain</a:t>
            </a:r>
          </a:p>
        </p:txBody>
      </p:sp>
      <p:sp>
        <p:nvSpPr>
          <p:cNvPr id="8" name="Google Shape;1147;p44">
            <a:extLst>
              <a:ext uri="{FF2B5EF4-FFF2-40B4-BE49-F238E27FC236}">
                <a16:creationId xmlns:a16="http://schemas.microsoft.com/office/drawing/2014/main" id="{EBE65F14-1C4B-04A9-F0EC-C31013E005DF}"/>
              </a:ext>
            </a:extLst>
          </p:cNvPr>
          <p:cNvSpPr txBox="1">
            <a:spLocks/>
          </p:cNvSpPr>
          <p:nvPr/>
        </p:nvSpPr>
        <p:spPr>
          <a:xfrm>
            <a:off x="10289950" y="3686205"/>
            <a:ext cx="2267065" cy="82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200">
                <a:solidFill>
                  <a:schemeClr val="bg1"/>
                </a:solidFill>
                <a:latin typeface="Livvic" pitchFamily="2" charset="0"/>
                <a:ea typeface="Calibri" panose="020F0502020204030204" pitchFamily="34" charset="0"/>
              </a:rPr>
              <a:t>Cấu hình chân I/O vừa là ngõ ra vừa ngõ vào. Ở chế độ Input không có trở kéo lên và xuống, ở chế độ output thì giống Output open-drain</a:t>
            </a:r>
            <a:endParaRPr lang="en-US" sz="12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9" name="Google Shape;1153;p44">
            <a:extLst>
              <a:ext uri="{FF2B5EF4-FFF2-40B4-BE49-F238E27FC236}">
                <a16:creationId xmlns:a16="http://schemas.microsoft.com/office/drawing/2014/main" id="{D44E9B6F-B447-CB0D-C786-CC5AF518EF2A}"/>
              </a:ext>
            </a:extLst>
          </p:cNvPr>
          <p:cNvSpPr/>
          <p:nvPr/>
        </p:nvSpPr>
        <p:spPr>
          <a:xfrm>
            <a:off x="10121787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Google Shape;1154;p44">
            <a:extLst>
              <a:ext uri="{FF2B5EF4-FFF2-40B4-BE49-F238E27FC236}">
                <a16:creationId xmlns:a16="http://schemas.microsoft.com/office/drawing/2014/main" id="{BFAAA6BB-28D8-C240-8210-04553207728F}"/>
              </a:ext>
            </a:extLst>
          </p:cNvPr>
          <p:cNvSpPr/>
          <p:nvPr/>
        </p:nvSpPr>
        <p:spPr>
          <a:xfrm>
            <a:off x="10121787" y="40093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 useBgFill="1">
        <p:nvSpPr>
          <p:cNvPr id="14" name="Hình chữ nhật 13">
            <a:extLst>
              <a:ext uri="{FF2B5EF4-FFF2-40B4-BE49-F238E27FC236}">
                <a16:creationId xmlns:a16="http://schemas.microsoft.com/office/drawing/2014/main" id="{FEB0F1B7-AF91-B180-9783-9BBFCE4E8A4E}"/>
              </a:ext>
            </a:extLst>
          </p:cNvPr>
          <p:cNvSpPr/>
          <p:nvPr/>
        </p:nvSpPr>
        <p:spPr>
          <a:xfrm>
            <a:off x="8439961" y="1168249"/>
            <a:ext cx="735723" cy="33984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1530</Words>
  <Application>Microsoft Office PowerPoint</Application>
  <PresentationFormat>Trình chiếu Trên màn hình (16:9)</PresentationFormat>
  <Paragraphs>250</Paragraphs>
  <Slides>28</Slides>
  <Notes>28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28</vt:i4>
      </vt:variant>
    </vt:vector>
  </HeadingPairs>
  <TitlesOfParts>
    <vt:vector size="36" baseType="lpstr">
      <vt:lpstr>Fira Code</vt:lpstr>
      <vt:lpstr>Oswald</vt:lpstr>
      <vt:lpstr>Roboto Condensed Light</vt:lpstr>
      <vt:lpstr>Arial</vt:lpstr>
      <vt:lpstr>Livvic</vt:lpstr>
      <vt:lpstr>Anaheim</vt:lpstr>
      <vt:lpstr>Fira Code Light</vt:lpstr>
      <vt:lpstr>How to Code Workshop by Slidesgo</vt:lpstr>
      <vt:lpstr>&lt;BÁO CÁO BÀI TẬP LỚN NHÓM 6/&gt;</vt:lpstr>
      <vt:lpstr>/THÀNH VIÊN NHÓM:</vt:lpstr>
      <vt:lpstr>/NỘI DUNG CHÍNH</vt:lpstr>
      <vt:lpstr>GIỚI THIỆU CÁC LINH KIỆN</vt:lpstr>
      <vt:lpstr>GIỚI THIỆU CÁC LINH KIỆN</vt:lpstr>
      <vt:lpstr>GIỚI THIỆU CÁC LINH KIỆN</vt:lpstr>
      <vt:lpstr>GIỚI THIỆU CÁC LINH KIỆN</vt:lpstr>
      <vt:lpstr>GIỚI THIỆU CÁC LINH KIỆN</vt:lpstr>
      <vt:lpstr>/Input  Pull - Up</vt:lpstr>
      <vt:lpstr>/Input  Pull - Up</vt:lpstr>
      <vt:lpstr>Bản trình bày PowerPoint</vt:lpstr>
      <vt:lpstr>Ý nghĩa các chân STM32F103C8</vt:lpstr>
      <vt:lpstr>Ý nghĩa các chân STM32F103C8</vt:lpstr>
      <vt:lpstr>/NGUYÊN LÝ HOẠT ĐỘNG</vt:lpstr>
      <vt:lpstr>Bản trình bày PowerPoint</vt:lpstr>
      <vt:lpstr>/NỘI DUNG CHÍNH</vt:lpstr>
      <vt:lpstr>Mô phỏng và tiến hành lắp ráp</vt:lpstr>
      <vt:lpstr>Hình ảnh mô phỏng mạch trên Proteus</vt:lpstr>
      <vt:lpstr>/Mô phỏng trên mạch thật</vt:lpstr>
      <vt:lpstr>/Chương trình C điều khiển LED</vt:lpstr>
      <vt:lpstr>/Chương trình C điều khiển LED</vt:lpstr>
      <vt:lpstr>/Chương trình C điều khiển LED</vt:lpstr>
      <vt:lpstr>/Chi tiết một số hàm quan trọng</vt:lpstr>
      <vt:lpstr>/Chi tiết một số hàm quan trọng</vt:lpstr>
      <vt:lpstr>/Chi tiết một số hàm quan trọng</vt:lpstr>
      <vt:lpstr>/Chi tiết một số hàm quan trọng</vt:lpstr>
      <vt:lpstr>/Chi tiết một số hàm quan trọng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/BÁO CÁO BÀI TẬP LỚN NHÓM 6</dc:title>
  <cp:lastModifiedBy>Tuân Plus</cp:lastModifiedBy>
  <cp:revision>34</cp:revision>
  <dcterms:modified xsi:type="dcterms:W3CDTF">2022-11-16T09:56:20Z</dcterms:modified>
</cp:coreProperties>
</file>